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29" r:id="rId3"/>
    <p:sldId id="330" r:id="rId4"/>
    <p:sldId id="258" r:id="rId5"/>
    <p:sldId id="261" r:id="rId6"/>
    <p:sldId id="262" r:id="rId7"/>
    <p:sldId id="317" r:id="rId8"/>
    <p:sldId id="519" r:id="rId9"/>
    <p:sldId id="291" r:id="rId10"/>
    <p:sldId id="306" r:id="rId11"/>
    <p:sldId id="521" r:id="rId12"/>
    <p:sldId id="520" r:id="rId13"/>
    <p:sldId id="314" r:id="rId14"/>
    <p:sldId id="293" r:id="rId15"/>
    <p:sldId id="294" r:id="rId16"/>
    <p:sldId id="522" r:id="rId17"/>
    <p:sldId id="295" r:id="rId18"/>
    <p:sldId id="536" r:id="rId19"/>
    <p:sldId id="537" r:id="rId20"/>
    <p:sldId id="538" r:id="rId21"/>
    <p:sldId id="539" r:id="rId22"/>
    <p:sldId id="540" r:id="rId23"/>
    <p:sldId id="523" r:id="rId24"/>
    <p:sldId id="296" r:id="rId25"/>
    <p:sldId id="52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AE4-88FA-4208-3334-0E4B3BD752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53CC92-379C-B70D-06EC-77EADE254B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0B63B7-3E2D-5827-5B2F-6FF7AD10F447}"/>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EE2E1702-551D-2DA0-CCD0-CF057C5C1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AD27A-80C3-1FA2-0A3A-2DC11750A35B}"/>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164463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3F2E-C529-B8AA-D34B-8E4C6FCF2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F7E097-9C79-76DD-26D0-34C1C258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C7028-FC6C-9A14-9DB5-2D68F7C67998}"/>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A399BF4E-BDC9-70FF-A9A4-97BC3210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A56EB-DEFC-0ABC-5F70-574A43910650}"/>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96101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AF6A9-A4F2-5F16-5107-731189C28D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B3AAF-D4DF-4AF7-0ED2-B194DDFA5B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9CCFF-5197-1A1A-E543-B5653169819E}"/>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4FC6B7AC-9209-6C76-24D0-306CBE521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0ACCE-BE63-9FC8-1A04-95B17405AD7F}"/>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7830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ECC2-B7E6-0F2C-4E7B-1EED6AFA11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15CD7-E793-1D92-6C74-5846A908CC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956B3-2DFB-8B8D-D27E-2B39025E3390}"/>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45B11A64-5791-46C7-14B6-D9EF901CC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50287-AA93-B861-8274-A118F6E560FA}"/>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416354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464B-DE3C-22D2-3E1A-2A127B5E21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0D971D-DEE5-93BD-BA87-3E16DE9BF3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0D4C5-92B6-6E6A-383E-EC2C2E839A3B}"/>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AB6CFF6D-C338-6607-C9DF-162FEFE6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2440A-369A-DD3A-BD2F-6A39C0476F52}"/>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730886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944D-2F84-EAFA-852A-BA116C53B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9C8B0-83EA-1E8F-E647-A9D1A4428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19EB-5ED1-838B-57C8-09DD9CA7A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26EA3F-2BB4-D7ED-D703-B69CB0E2730E}"/>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6" name="Footer Placeholder 5">
            <a:extLst>
              <a:ext uri="{FF2B5EF4-FFF2-40B4-BE49-F238E27FC236}">
                <a16:creationId xmlns:a16="http://schemas.microsoft.com/office/drawing/2014/main" id="{60BB45D8-71A0-636C-9531-B8CEB5053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ACA5B-7ED4-48E4-B2C5-A2C316CBE324}"/>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2942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BEE6-6D37-189C-E289-6D657E21D4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BCBDD-7193-FBB3-88D1-F52114097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F98691-3E97-98C5-D9E0-5F0E193FD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645312-2CA3-629F-786E-790DB2143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4A2E4A-5E92-B065-28F4-3A9F23516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1D375B-A185-9029-F5FE-F6DF039D34AF}"/>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8" name="Footer Placeholder 7">
            <a:extLst>
              <a:ext uri="{FF2B5EF4-FFF2-40B4-BE49-F238E27FC236}">
                <a16:creationId xmlns:a16="http://schemas.microsoft.com/office/drawing/2014/main" id="{BE4DFC71-15B1-BFD0-CEB1-26E7D1172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9626EF-B720-D303-95E9-4A215BC5BBFF}"/>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43559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6451-0CA0-179B-B60B-7CCEDC50A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9E7797-8E94-2E88-6A03-6568ADF82E17}"/>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4" name="Footer Placeholder 3">
            <a:extLst>
              <a:ext uri="{FF2B5EF4-FFF2-40B4-BE49-F238E27FC236}">
                <a16:creationId xmlns:a16="http://schemas.microsoft.com/office/drawing/2014/main" id="{2B36839C-9FB9-4D24-CF0B-4295B8B0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96DF78-F577-C3DE-0FBD-A30DE472617C}"/>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08952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52F1F2-D21C-28AF-5304-9B6AFBD8AA05}"/>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3" name="Footer Placeholder 2">
            <a:extLst>
              <a:ext uri="{FF2B5EF4-FFF2-40B4-BE49-F238E27FC236}">
                <a16:creationId xmlns:a16="http://schemas.microsoft.com/office/drawing/2014/main" id="{CA2A34C5-7472-71DF-7DE6-9D765ECB8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E68BE4-8722-51FA-51D1-9A246C03928E}"/>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26396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3345-DA38-FD16-CC23-931124D1F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A9C7F-D43F-AA55-2A57-E2FFD5089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AE809-DAE1-D6BA-C850-1DE6FF80C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16853-227E-5F12-CC09-94079582FB75}"/>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6" name="Footer Placeholder 5">
            <a:extLst>
              <a:ext uri="{FF2B5EF4-FFF2-40B4-BE49-F238E27FC236}">
                <a16:creationId xmlns:a16="http://schemas.microsoft.com/office/drawing/2014/main" id="{AA27125B-B242-BE90-C33A-7215856AA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5069A-2F1B-4D77-DF41-C0FEDAB00E5E}"/>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94266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AF28-631A-EE02-5305-C4B055685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943AE-4AF0-2B22-FDF7-2BD42C398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098182-0988-378A-94EA-75E0BA2F2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C5B689-4443-096B-919C-13CB2264F57A}"/>
              </a:ext>
            </a:extLst>
          </p:cNvPr>
          <p:cNvSpPr>
            <a:spLocks noGrp="1"/>
          </p:cNvSpPr>
          <p:nvPr>
            <p:ph type="dt" sz="half" idx="10"/>
          </p:nvPr>
        </p:nvSpPr>
        <p:spPr/>
        <p:txBody>
          <a:bodyPr/>
          <a:lstStyle/>
          <a:p>
            <a:fld id="{38BF5EE2-0811-4899-83B3-ADB43073EC88}" type="datetimeFigureOut">
              <a:rPr lang="en-US" smtClean="0"/>
              <a:t>9/14/2025</a:t>
            </a:fld>
            <a:endParaRPr lang="en-US"/>
          </a:p>
        </p:txBody>
      </p:sp>
      <p:sp>
        <p:nvSpPr>
          <p:cNvPr id="6" name="Footer Placeholder 5">
            <a:extLst>
              <a:ext uri="{FF2B5EF4-FFF2-40B4-BE49-F238E27FC236}">
                <a16:creationId xmlns:a16="http://schemas.microsoft.com/office/drawing/2014/main" id="{4C5ADD48-4FE1-DE84-4534-2A410FF4C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D1984-FA63-A825-1624-D761345F0B3B}"/>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37369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742E7-4EC6-FC20-160F-6903B3A62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5373A0-A10F-2C6B-233F-544412B12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05392-B27B-5C33-2BC4-2CDAAE9520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BF5EE2-0811-4899-83B3-ADB43073EC88}" type="datetimeFigureOut">
              <a:rPr lang="en-US" smtClean="0"/>
              <a:t>9/14/2025</a:t>
            </a:fld>
            <a:endParaRPr lang="en-US"/>
          </a:p>
        </p:txBody>
      </p:sp>
      <p:sp>
        <p:nvSpPr>
          <p:cNvPr id="5" name="Footer Placeholder 4">
            <a:extLst>
              <a:ext uri="{FF2B5EF4-FFF2-40B4-BE49-F238E27FC236}">
                <a16:creationId xmlns:a16="http://schemas.microsoft.com/office/drawing/2014/main" id="{6454B4F3-F23D-0EBA-98CA-7460496266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AB74B-BDC9-445F-E821-1DC2AC018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35BA6-E9A6-4F6D-8A4A-871739D9DE8C}" type="slidenum">
              <a:rPr lang="en-US" smtClean="0"/>
              <a:t>‹#›</a:t>
            </a:fld>
            <a:endParaRPr lang="en-US"/>
          </a:p>
        </p:txBody>
      </p:sp>
    </p:spTree>
    <p:extLst>
      <p:ext uri="{BB962C8B-B14F-4D97-AF65-F5344CB8AC3E}">
        <p14:creationId xmlns:p14="http://schemas.microsoft.com/office/powerpoint/2010/main" val="169580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naconda.com/download"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CA92-F75E-4614-8CAC-608C2026B7EF}"/>
              </a:ext>
            </a:extLst>
          </p:cNvPr>
          <p:cNvSpPr>
            <a:spLocks noGrp="1"/>
          </p:cNvSpPr>
          <p:nvPr>
            <p:ph type="title"/>
          </p:nvPr>
        </p:nvSpPr>
        <p:spPr>
          <a:xfrm>
            <a:off x="274136" y="571530"/>
            <a:ext cx="10373153" cy="1263927"/>
          </a:xfrm>
        </p:spPr>
        <p:txBody>
          <a:bodyPr/>
          <a:lstStyle/>
          <a:p>
            <a:r>
              <a:rPr lang="en-IN" sz="5400" b="1" u="sng" dirty="0"/>
              <a:t>Python</a:t>
            </a:r>
            <a:r>
              <a:rPr lang="en-IN" u="sng" dirty="0"/>
              <a:t>…… </a:t>
            </a:r>
            <a:r>
              <a:rPr lang="en-IN" sz="3600" b="1" i="1" u="sng" dirty="0">
                <a:solidFill>
                  <a:srgbClr val="0070C0"/>
                </a:solidFill>
              </a:rPr>
              <a:t>Explore to Data World </a:t>
            </a:r>
          </a:p>
        </p:txBody>
      </p:sp>
      <p:pic>
        <p:nvPicPr>
          <p:cNvPr id="7" name="Content Placeholder 6">
            <a:extLst>
              <a:ext uri="{FF2B5EF4-FFF2-40B4-BE49-F238E27FC236}">
                <a16:creationId xmlns:a16="http://schemas.microsoft.com/office/drawing/2014/main" id="{B14DBAAE-E6EC-43FC-87E9-B464E9ACCC7A}"/>
              </a:ext>
            </a:extLst>
          </p:cNvPr>
          <p:cNvPicPr>
            <a:picLocks noGrp="1" noChangeAspect="1"/>
          </p:cNvPicPr>
          <p:nvPr>
            <p:ph idx="1"/>
          </p:nvPr>
        </p:nvPicPr>
        <p:blipFill>
          <a:blip r:embed="rId2"/>
          <a:stretch>
            <a:fillRect/>
          </a:stretch>
        </p:blipFill>
        <p:spPr>
          <a:xfrm>
            <a:off x="4438836" y="1850762"/>
            <a:ext cx="7513678" cy="4355809"/>
          </a:xfrm>
        </p:spPr>
      </p:pic>
      <p:pic>
        <p:nvPicPr>
          <p:cNvPr id="5" name="Picture 4">
            <a:extLst>
              <a:ext uri="{FF2B5EF4-FFF2-40B4-BE49-F238E27FC236}">
                <a16:creationId xmlns:a16="http://schemas.microsoft.com/office/drawing/2014/main" id="{B15B4F74-19CE-44C3-88A6-347B66F28042}"/>
              </a:ext>
            </a:extLst>
          </p:cNvPr>
          <p:cNvPicPr>
            <a:picLocks noChangeAspect="1"/>
          </p:cNvPicPr>
          <p:nvPr/>
        </p:nvPicPr>
        <p:blipFill>
          <a:blip r:embed="rId3"/>
          <a:stretch>
            <a:fillRect/>
          </a:stretch>
        </p:blipFill>
        <p:spPr>
          <a:xfrm>
            <a:off x="457200" y="1855433"/>
            <a:ext cx="3981635" cy="4351138"/>
          </a:xfrm>
          <a:prstGeom prst="rect">
            <a:avLst/>
          </a:prstGeom>
        </p:spPr>
      </p:pic>
      <p:pic>
        <p:nvPicPr>
          <p:cNvPr id="9" name="Graphic 8" descr="Head with gears">
            <a:extLst>
              <a:ext uri="{FF2B5EF4-FFF2-40B4-BE49-F238E27FC236}">
                <a16:creationId xmlns:a16="http://schemas.microsoft.com/office/drawing/2014/main" id="{74987D48-4B6D-4441-BD16-99EAAE41A2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9487" y="651429"/>
            <a:ext cx="1660125" cy="914400"/>
          </a:xfrm>
          <a:prstGeom prst="rect">
            <a:avLst/>
          </a:prstGeom>
        </p:spPr>
      </p:pic>
      <p:sp>
        <p:nvSpPr>
          <p:cNvPr id="4" name="TextBox 3">
            <a:extLst>
              <a:ext uri="{FF2B5EF4-FFF2-40B4-BE49-F238E27FC236}">
                <a16:creationId xmlns:a16="http://schemas.microsoft.com/office/drawing/2014/main" id="{C45354C8-9401-8791-E3B2-7F34E67B2A35}"/>
              </a:ext>
            </a:extLst>
          </p:cNvPr>
          <p:cNvSpPr txBox="1"/>
          <p:nvPr/>
        </p:nvSpPr>
        <p:spPr>
          <a:xfrm>
            <a:off x="3489649" y="6286470"/>
            <a:ext cx="6120880" cy="369332"/>
          </a:xfrm>
          <a:prstGeom prst="rect">
            <a:avLst/>
          </a:prstGeom>
          <a:noFill/>
        </p:spPr>
        <p:txBody>
          <a:bodyPr wrap="square">
            <a:spAutoFit/>
          </a:bodyPr>
          <a:lstStyle/>
          <a:p>
            <a:r>
              <a:rPr lang="en-US" dirty="0">
                <a:hlinkClick r:id="rId6"/>
              </a:rPr>
              <a:t>https://www.anaconda.com/download</a:t>
            </a:r>
            <a:endParaRPr lang="en-US" dirty="0"/>
          </a:p>
        </p:txBody>
      </p:sp>
    </p:spTree>
    <p:extLst>
      <p:ext uri="{BB962C8B-B14F-4D97-AF65-F5344CB8AC3E}">
        <p14:creationId xmlns:p14="http://schemas.microsoft.com/office/powerpoint/2010/main" val="243966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48A2D0-ADF0-477A-67EA-D3B25F4F846D}"/>
              </a:ext>
            </a:extLst>
          </p:cNvPr>
          <p:cNvSpPr txBox="1"/>
          <p:nvPr/>
        </p:nvSpPr>
        <p:spPr>
          <a:xfrm>
            <a:off x="482860" y="529126"/>
            <a:ext cx="6097554" cy="523220"/>
          </a:xfrm>
          <a:prstGeom prst="rect">
            <a:avLst/>
          </a:prstGeom>
          <a:noFill/>
        </p:spPr>
        <p:txBody>
          <a:bodyPr wrap="square">
            <a:spAutoFit/>
          </a:bodyPr>
          <a:lstStyle/>
          <a:p>
            <a:r>
              <a:rPr lang="en-US" sz="2800" b="1" i="0" u="none" strike="noStrike" dirty="0">
                <a:solidFill>
                  <a:srgbClr val="000000"/>
                </a:solidFill>
                <a:effectLst/>
                <a:latin typeface="Aptos Narrow" panose="020B0004020202020204" pitchFamily="34" charset="0"/>
              </a:rPr>
              <a:t>Introduction to Python </a:t>
            </a:r>
            <a:endParaRPr lang="en-US" sz="2800" b="1" dirty="0"/>
          </a:p>
        </p:txBody>
      </p:sp>
      <p:sp>
        <p:nvSpPr>
          <p:cNvPr id="5" name="TextBox 4">
            <a:extLst>
              <a:ext uri="{FF2B5EF4-FFF2-40B4-BE49-F238E27FC236}">
                <a16:creationId xmlns:a16="http://schemas.microsoft.com/office/drawing/2014/main" id="{3421EF7F-4130-7308-8E65-7B5FED97815B}"/>
              </a:ext>
            </a:extLst>
          </p:cNvPr>
          <p:cNvSpPr txBox="1"/>
          <p:nvPr/>
        </p:nvSpPr>
        <p:spPr>
          <a:xfrm>
            <a:off x="363152" y="1361898"/>
            <a:ext cx="5281867" cy="3416320"/>
          </a:xfrm>
          <a:prstGeom prst="rect">
            <a:avLst/>
          </a:prstGeom>
          <a:noFill/>
        </p:spPr>
        <p:txBody>
          <a:bodyPr wrap="square">
            <a:spAutoFit/>
          </a:bodyPr>
          <a:lstStyle/>
          <a:p>
            <a:r>
              <a:rPr lang="en-US" sz="2400" b="0" i="0" u="none" strike="noStrike" dirty="0">
                <a:solidFill>
                  <a:srgbClr val="000000"/>
                </a:solidFill>
                <a:effectLst/>
                <a:latin typeface="Aptos Narrow" panose="020B0004020202020204" pitchFamily="34" charset="0"/>
              </a:rPr>
              <a:t>• Introduction to Python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Overview Python Based Applications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Environment Setup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Data Types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Variables and its Scope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Data Structure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Operations on Data Structure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Input and Output Operation </a:t>
            </a:r>
            <a:br>
              <a:rPr lang="en-US" sz="2400" b="0" i="0" u="none" strike="noStrike" dirty="0">
                <a:solidFill>
                  <a:srgbClr val="000000"/>
                </a:solidFill>
                <a:effectLst/>
                <a:latin typeface="Aptos Narrow" panose="020B0004020202020204" pitchFamily="34" charset="0"/>
              </a:rPr>
            </a:br>
            <a:r>
              <a:rPr lang="en-US" sz="2400" b="0" i="0" u="none" strike="noStrike" dirty="0">
                <a:solidFill>
                  <a:srgbClr val="000000"/>
                </a:solidFill>
                <a:effectLst/>
                <a:latin typeface="Aptos Narrow" panose="020B0004020202020204" pitchFamily="34" charset="0"/>
              </a:rPr>
              <a:t>• Writing a Python Module </a:t>
            </a:r>
            <a:endParaRPr lang="en-US" sz="2400" dirty="0"/>
          </a:p>
        </p:txBody>
      </p:sp>
      <p:pic>
        <p:nvPicPr>
          <p:cNvPr id="1026" name="Picture 2" descr="Introduction to Python at the TEC – RCLS+">
            <a:extLst>
              <a:ext uri="{FF2B5EF4-FFF2-40B4-BE49-F238E27FC236}">
                <a16:creationId xmlns:a16="http://schemas.microsoft.com/office/drawing/2014/main" id="{9D4BAD67-1339-B0D4-1F21-25CCB9FA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481" y="628456"/>
            <a:ext cx="6714931" cy="560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4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F101D-7948-F0C8-2C8F-0E8F53EEE998}"/>
              </a:ext>
            </a:extLst>
          </p:cNvPr>
          <p:cNvSpPr txBox="1"/>
          <p:nvPr/>
        </p:nvSpPr>
        <p:spPr>
          <a:xfrm>
            <a:off x="212270" y="199062"/>
            <a:ext cx="11506977" cy="1200329"/>
          </a:xfrm>
          <a:prstGeom prst="rect">
            <a:avLst/>
          </a:prstGeom>
          <a:noFill/>
        </p:spPr>
        <p:txBody>
          <a:bodyPr wrap="square">
            <a:spAutoFit/>
          </a:bodyPr>
          <a:lstStyle/>
          <a:p>
            <a:r>
              <a:rPr lang="en-US" sz="3600" b="1" dirty="0"/>
              <a:t>Programming</a:t>
            </a:r>
            <a:r>
              <a:rPr lang="en-US" dirty="0"/>
              <a:t> is the process of creating a set of instructions that tell a computer how to perform a task</a:t>
            </a:r>
            <a:r>
              <a:rPr lang="en-US" b="0" i="0" dirty="0">
                <a:solidFill>
                  <a:srgbClr val="0A0A0A"/>
                </a:solidFill>
                <a:effectLst/>
                <a:latin typeface="Google Sans"/>
              </a:rPr>
              <a:t>. Programmers write code in a variety of programming languages to develop software, websites, apps, and other computer-based technologies.</a:t>
            </a:r>
            <a:endParaRPr lang="en-US" dirty="0"/>
          </a:p>
        </p:txBody>
      </p:sp>
      <p:pic>
        <p:nvPicPr>
          <p:cNvPr id="2050" name="Picture 2" descr="How to pick your first programming language - Let's learn about">
            <a:extLst>
              <a:ext uri="{FF2B5EF4-FFF2-40B4-BE49-F238E27FC236}">
                <a16:creationId xmlns:a16="http://schemas.microsoft.com/office/drawing/2014/main" id="{FBA8B187-CE79-88BC-3989-CF8B5FFC0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1670180"/>
            <a:ext cx="9039225" cy="486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48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6476F-2BE4-E0E0-0A98-CB0EADCBB497}"/>
              </a:ext>
            </a:extLst>
          </p:cNvPr>
          <p:cNvPicPr>
            <a:picLocks noChangeAspect="1"/>
          </p:cNvPicPr>
          <p:nvPr/>
        </p:nvPicPr>
        <p:blipFill>
          <a:blip r:embed="rId2"/>
          <a:stretch>
            <a:fillRect/>
          </a:stretch>
        </p:blipFill>
        <p:spPr>
          <a:xfrm>
            <a:off x="1352550" y="1209675"/>
            <a:ext cx="9486900" cy="4438650"/>
          </a:xfrm>
          <a:prstGeom prst="rect">
            <a:avLst/>
          </a:prstGeom>
        </p:spPr>
      </p:pic>
      <p:pic>
        <p:nvPicPr>
          <p:cNvPr id="7" name="Picture 6">
            <a:extLst>
              <a:ext uri="{FF2B5EF4-FFF2-40B4-BE49-F238E27FC236}">
                <a16:creationId xmlns:a16="http://schemas.microsoft.com/office/drawing/2014/main" id="{F9ED26AC-2D98-9EBB-67C5-1C5690A35E4C}"/>
              </a:ext>
            </a:extLst>
          </p:cNvPr>
          <p:cNvPicPr>
            <a:picLocks noChangeAspect="1"/>
          </p:cNvPicPr>
          <p:nvPr/>
        </p:nvPicPr>
        <p:blipFill>
          <a:blip r:embed="rId3"/>
          <a:stretch>
            <a:fillRect/>
          </a:stretch>
        </p:blipFill>
        <p:spPr>
          <a:xfrm>
            <a:off x="3455242" y="195166"/>
            <a:ext cx="4591050" cy="533400"/>
          </a:xfrm>
          <a:prstGeom prst="rect">
            <a:avLst/>
          </a:prstGeom>
        </p:spPr>
      </p:pic>
    </p:spTree>
    <p:extLst>
      <p:ext uri="{BB962C8B-B14F-4D97-AF65-F5344CB8AC3E}">
        <p14:creationId xmlns:p14="http://schemas.microsoft.com/office/powerpoint/2010/main" val="213223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F812F-8D4A-586A-2275-F921F62B5C20}"/>
              </a:ext>
            </a:extLst>
          </p:cNvPr>
          <p:cNvPicPr>
            <a:picLocks noChangeAspect="1"/>
          </p:cNvPicPr>
          <p:nvPr/>
        </p:nvPicPr>
        <p:blipFill>
          <a:blip r:embed="rId2"/>
          <a:stretch>
            <a:fillRect/>
          </a:stretch>
        </p:blipFill>
        <p:spPr>
          <a:xfrm>
            <a:off x="345234" y="541175"/>
            <a:ext cx="11308702" cy="5365103"/>
          </a:xfrm>
          <a:prstGeom prst="rect">
            <a:avLst/>
          </a:prstGeom>
        </p:spPr>
      </p:pic>
    </p:spTree>
    <p:extLst>
      <p:ext uri="{BB962C8B-B14F-4D97-AF65-F5344CB8AC3E}">
        <p14:creationId xmlns:p14="http://schemas.microsoft.com/office/powerpoint/2010/main" val="3808209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F47C-1A23-4C3E-9B45-D4EAD0978C71}"/>
              </a:ext>
            </a:extLst>
          </p:cNvPr>
          <p:cNvSpPr>
            <a:spLocks noGrp="1"/>
          </p:cNvSpPr>
          <p:nvPr>
            <p:ph type="title"/>
          </p:nvPr>
        </p:nvSpPr>
        <p:spPr>
          <a:xfrm>
            <a:off x="201104" y="160984"/>
            <a:ext cx="10373153" cy="1008694"/>
          </a:xfrm>
        </p:spPr>
        <p:txBody>
          <a:bodyPr>
            <a:normAutofit/>
          </a:bodyPr>
          <a:lstStyle/>
          <a:p>
            <a:r>
              <a:rPr lang="en-US" sz="2800" b="1" u="sng" dirty="0">
                <a:latin typeface="+mn-lt"/>
              </a:rPr>
              <a:t>Advantage of Python</a:t>
            </a:r>
          </a:p>
        </p:txBody>
      </p:sp>
      <p:sp>
        <p:nvSpPr>
          <p:cNvPr id="3" name="Content Placeholder 2">
            <a:extLst>
              <a:ext uri="{FF2B5EF4-FFF2-40B4-BE49-F238E27FC236}">
                <a16:creationId xmlns:a16="http://schemas.microsoft.com/office/drawing/2014/main" id="{D1A47578-2618-EBD0-E6E3-BDADF754F877}"/>
              </a:ext>
            </a:extLst>
          </p:cNvPr>
          <p:cNvSpPr>
            <a:spLocks noGrp="1"/>
          </p:cNvSpPr>
          <p:nvPr>
            <p:ph idx="1"/>
          </p:nvPr>
        </p:nvSpPr>
        <p:spPr>
          <a:xfrm>
            <a:off x="909424" y="1256642"/>
            <a:ext cx="10373152" cy="4182461"/>
          </a:xfrm>
        </p:spPr>
        <p:txBody>
          <a:bodyPr>
            <a:normAutofit lnSpcReduction="10000"/>
          </a:bodyPr>
          <a:lstStyle/>
          <a:p>
            <a:pPr marL="0" indent="0">
              <a:buNone/>
            </a:pPr>
            <a:r>
              <a:rPr lang="en-US" sz="2200" dirty="0"/>
              <a:t>Some of the key advantages of learning Python:</a:t>
            </a:r>
          </a:p>
          <a:p>
            <a:pPr marL="0" indent="0">
              <a:buNone/>
            </a:pPr>
            <a:endParaRPr lang="en-US" sz="2200" dirty="0"/>
          </a:p>
          <a:p>
            <a:pPr lvl="1"/>
            <a:r>
              <a:rPr lang="en-US" sz="1800" b="1" dirty="0"/>
              <a:t>Python is Interpreted</a:t>
            </a:r>
            <a:r>
              <a:rPr lang="en-US" sz="1800" dirty="0"/>
              <a:t> − Python is processed at runtime by the interpreter. You do not need to compile your program before executing it. This is similar to PERL and PHP.</a:t>
            </a:r>
          </a:p>
          <a:p>
            <a:pPr marL="457200" lvl="1" indent="0">
              <a:buNone/>
            </a:pPr>
            <a:endParaRPr lang="en-US" sz="1800" dirty="0"/>
          </a:p>
          <a:p>
            <a:pPr lvl="1"/>
            <a:r>
              <a:rPr lang="en-US" sz="1800" b="1" dirty="0"/>
              <a:t>Python is Interactive</a:t>
            </a:r>
            <a:r>
              <a:rPr lang="en-US" sz="1800" dirty="0"/>
              <a:t> − You can actually sit at a Python prompt and interact with the interpreter directly to write your programs.</a:t>
            </a:r>
          </a:p>
          <a:p>
            <a:pPr marL="457200" lvl="1" indent="0">
              <a:buNone/>
            </a:pPr>
            <a:endParaRPr lang="en-US" sz="1800" dirty="0"/>
          </a:p>
          <a:p>
            <a:pPr lvl="1"/>
            <a:r>
              <a:rPr lang="en-US" sz="1800" b="1" dirty="0"/>
              <a:t>Python is Object-Oriented</a:t>
            </a:r>
            <a:r>
              <a:rPr lang="en-US" sz="1800" dirty="0"/>
              <a:t> − Python supports Object-Oriented style or technique of programming that encapsulates code within objects.</a:t>
            </a:r>
          </a:p>
          <a:p>
            <a:pPr marL="457200" lvl="1" indent="0">
              <a:buNone/>
            </a:pPr>
            <a:endParaRPr lang="en-US" sz="1800" dirty="0"/>
          </a:p>
          <a:p>
            <a:pPr lvl="1"/>
            <a:r>
              <a:rPr lang="en-US" sz="1800" b="1" dirty="0"/>
              <a:t>Python is a Beginner's Language</a:t>
            </a:r>
            <a:r>
              <a:rPr lang="en-US" sz="1800" dirty="0"/>
              <a:t> − Python is a great language for the beginner-level programmers and supports the development of a wide range of applications from simple text processing to WWW browsers to games.</a:t>
            </a:r>
          </a:p>
          <a:p>
            <a:pPr marL="0" indent="0">
              <a:buNone/>
            </a:pPr>
            <a:endParaRPr lang="en-US" dirty="0"/>
          </a:p>
        </p:txBody>
      </p:sp>
    </p:spTree>
    <p:extLst>
      <p:ext uri="{BB962C8B-B14F-4D97-AF65-F5344CB8AC3E}">
        <p14:creationId xmlns:p14="http://schemas.microsoft.com/office/powerpoint/2010/main" val="6750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94296-9E0A-8CB6-6103-DB831FE96C1F}"/>
              </a:ext>
            </a:extLst>
          </p:cNvPr>
          <p:cNvSpPr>
            <a:spLocks noGrp="1"/>
          </p:cNvSpPr>
          <p:nvPr>
            <p:ph type="title"/>
          </p:nvPr>
        </p:nvSpPr>
        <p:spPr>
          <a:xfrm>
            <a:off x="434369" y="778335"/>
            <a:ext cx="10373153" cy="97655"/>
          </a:xfrm>
        </p:spPr>
        <p:txBody>
          <a:bodyPr>
            <a:noAutofit/>
          </a:bodyPr>
          <a:lstStyle/>
          <a:p>
            <a:r>
              <a:rPr lang="en-US" sz="2800" b="1" u="sng" dirty="0">
                <a:latin typeface="+mn-lt"/>
              </a:rPr>
              <a:t>Characteristics of Python</a:t>
            </a:r>
            <a:br>
              <a:rPr lang="en-US" sz="2800" b="1" dirty="0">
                <a:latin typeface="+mn-lt"/>
              </a:rPr>
            </a:br>
            <a:endParaRPr lang="en-US" sz="2800" dirty="0">
              <a:latin typeface="+mn-lt"/>
            </a:endParaRPr>
          </a:p>
        </p:txBody>
      </p:sp>
      <p:sp>
        <p:nvSpPr>
          <p:cNvPr id="3" name="Content Placeholder 2">
            <a:extLst>
              <a:ext uri="{FF2B5EF4-FFF2-40B4-BE49-F238E27FC236}">
                <a16:creationId xmlns:a16="http://schemas.microsoft.com/office/drawing/2014/main" id="{7756D641-C857-B95D-4EC9-35A6AE232259}"/>
              </a:ext>
            </a:extLst>
          </p:cNvPr>
          <p:cNvSpPr>
            <a:spLocks noGrp="1"/>
          </p:cNvSpPr>
          <p:nvPr>
            <p:ph idx="1"/>
          </p:nvPr>
        </p:nvSpPr>
        <p:spPr>
          <a:xfrm>
            <a:off x="695629" y="1282553"/>
            <a:ext cx="10373152" cy="3921710"/>
          </a:xfrm>
        </p:spPr>
        <p:txBody>
          <a:bodyPr>
            <a:normAutofit/>
          </a:bodyPr>
          <a:lstStyle/>
          <a:p>
            <a:pPr marL="0" indent="0">
              <a:buNone/>
            </a:pPr>
            <a:r>
              <a:rPr lang="en-US" sz="2400" dirty="0"/>
              <a:t>Following are important characteristics of </a:t>
            </a:r>
            <a:r>
              <a:rPr lang="en-US" sz="2400" b="1" dirty="0"/>
              <a:t>Python Programming</a:t>
            </a:r>
            <a:r>
              <a:rPr lang="en-US" sz="2400" dirty="0"/>
              <a:t> −</a:t>
            </a:r>
          </a:p>
          <a:p>
            <a:pPr marL="0" indent="0">
              <a:buNone/>
            </a:pPr>
            <a:endParaRPr lang="en-US" sz="2400" dirty="0"/>
          </a:p>
          <a:p>
            <a:pPr lvl="1"/>
            <a:r>
              <a:rPr lang="en-US" dirty="0"/>
              <a:t>It supports functional and structured programming methods as well as OOP.</a:t>
            </a:r>
          </a:p>
          <a:p>
            <a:pPr lvl="1"/>
            <a:r>
              <a:rPr lang="en-US" dirty="0"/>
              <a:t>It can be used as a scripting language or can be compiled to byte-code for building large applications.</a:t>
            </a:r>
          </a:p>
          <a:p>
            <a:pPr lvl="1"/>
            <a:r>
              <a:rPr lang="en-US" dirty="0"/>
              <a:t>It provides very high-level dynamic data types and supports dynamic type checking.</a:t>
            </a:r>
          </a:p>
          <a:p>
            <a:pPr lvl="1"/>
            <a:r>
              <a:rPr lang="en-US" dirty="0"/>
              <a:t>It supports automatic garbage collection.</a:t>
            </a:r>
          </a:p>
          <a:p>
            <a:pPr lvl="1"/>
            <a:r>
              <a:rPr lang="en-US" dirty="0"/>
              <a:t>It can be easily integrated with C, C++, COM, ActiveX, CORBA, and Java.</a:t>
            </a:r>
          </a:p>
          <a:p>
            <a:endParaRPr lang="en-US" sz="2400" dirty="0"/>
          </a:p>
        </p:txBody>
      </p:sp>
    </p:spTree>
    <p:extLst>
      <p:ext uri="{BB962C8B-B14F-4D97-AF65-F5344CB8AC3E}">
        <p14:creationId xmlns:p14="http://schemas.microsoft.com/office/powerpoint/2010/main" val="171784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39F3D2-EADC-6EF6-23B5-7ADEBE3F07F7}"/>
              </a:ext>
            </a:extLst>
          </p:cNvPr>
          <p:cNvPicPr>
            <a:picLocks noChangeAspect="1"/>
          </p:cNvPicPr>
          <p:nvPr/>
        </p:nvPicPr>
        <p:blipFill>
          <a:blip r:embed="rId2"/>
          <a:stretch>
            <a:fillRect/>
          </a:stretch>
        </p:blipFill>
        <p:spPr>
          <a:xfrm>
            <a:off x="531844" y="1520891"/>
            <a:ext cx="11280709" cy="5160896"/>
          </a:xfrm>
          <a:prstGeom prst="rect">
            <a:avLst/>
          </a:prstGeom>
        </p:spPr>
      </p:pic>
      <p:sp>
        <p:nvSpPr>
          <p:cNvPr id="13" name="TextBox 12">
            <a:extLst>
              <a:ext uri="{FF2B5EF4-FFF2-40B4-BE49-F238E27FC236}">
                <a16:creationId xmlns:a16="http://schemas.microsoft.com/office/drawing/2014/main" id="{E0256D2D-1699-BBAD-E815-F0779D92F2FF}"/>
              </a:ext>
            </a:extLst>
          </p:cNvPr>
          <p:cNvSpPr txBox="1"/>
          <p:nvPr/>
        </p:nvSpPr>
        <p:spPr>
          <a:xfrm>
            <a:off x="278751" y="385675"/>
            <a:ext cx="11786896" cy="1015663"/>
          </a:xfrm>
          <a:prstGeom prst="rect">
            <a:avLst/>
          </a:prstGeom>
          <a:noFill/>
        </p:spPr>
        <p:txBody>
          <a:bodyPr wrap="square">
            <a:spAutoFit/>
          </a:bodyPr>
          <a:lstStyle/>
          <a:p>
            <a:r>
              <a:rPr lang="en-US" sz="2400" b="1" i="0" dirty="0">
                <a:solidFill>
                  <a:srgbClr val="001D35"/>
                </a:solidFill>
                <a:effectLst/>
                <a:latin typeface="Google Sans"/>
              </a:rPr>
              <a:t>Python IDEs (Integrated Development Environments) </a:t>
            </a:r>
            <a:r>
              <a:rPr lang="en-US" b="0" i="0" dirty="0">
                <a:solidFill>
                  <a:srgbClr val="001D35"/>
                </a:solidFill>
                <a:effectLst/>
                <a:latin typeface="Google Sans"/>
              </a:rPr>
              <a:t>are software applications that provide comprehensive facilities to computer programmers for software development. They simplify the coding process by integrating essential tools into a single environment.</a:t>
            </a:r>
            <a:endParaRPr lang="en-US" dirty="0"/>
          </a:p>
        </p:txBody>
      </p:sp>
    </p:spTree>
    <p:extLst>
      <p:ext uri="{BB962C8B-B14F-4D97-AF65-F5344CB8AC3E}">
        <p14:creationId xmlns:p14="http://schemas.microsoft.com/office/powerpoint/2010/main" val="181424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2D49-CFDC-9CB7-A9F6-EF1F2CDDA118}"/>
              </a:ext>
            </a:extLst>
          </p:cNvPr>
          <p:cNvSpPr>
            <a:spLocks noGrp="1"/>
          </p:cNvSpPr>
          <p:nvPr>
            <p:ph type="title"/>
          </p:nvPr>
        </p:nvSpPr>
        <p:spPr>
          <a:xfrm>
            <a:off x="278363" y="178512"/>
            <a:ext cx="10515600" cy="1025137"/>
          </a:xfrm>
        </p:spPr>
        <p:txBody>
          <a:bodyPr>
            <a:normAutofit fontScale="90000"/>
          </a:bodyPr>
          <a:lstStyle/>
          <a:p>
            <a:r>
              <a:rPr lang="en-US" sz="3600" b="1" dirty="0">
                <a:latin typeface="+mn-lt"/>
              </a:rPr>
              <a:t>Python - Basic Syntax</a:t>
            </a:r>
            <a:br>
              <a:rPr lang="en-US" b="1" dirty="0">
                <a:latin typeface="+mn-lt"/>
              </a:rPr>
            </a:br>
            <a:endParaRPr lang="en-US" dirty="0">
              <a:latin typeface="+mn-lt"/>
            </a:endParaRPr>
          </a:p>
        </p:txBody>
      </p:sp>
      <p:sp>
        <p:nvSpPr>
          <p:cNvPr id="3" name="Content Placeholder 2">
            <a:extLst>
              <a:ext uri="{FF2B5EF4-FFF2-40B4-BE49-F238E27FC236}">
                <a16:creationId xmlns:a16="http://schemas.microsoft.com/office/drawing/2014/main" id="{978DC875-228E-F51E-F38F-5A47F6FD3346}"/>
              </a:ext>
            </a:extLst>
          </p:cNvPr>
          <p:cNvSpPr>
            <a:spLocks noGrp="1"/>
          </p:cNvSpPr>
          <p:nvPr>
            <p:ph idx="1"/>
          </p:nvPr>
        </p:nvSpPr>
        <p:spPr>
          <a:xfrm>
            <a:off x="485192" y="1038432"/>
            <a:ext cx="10713409" cy="4781135"/>
          </a:xfrm>
        </p:spPr>
        <p:txBody>
          <a:bodyPr>
            <a:normAutofit/>
          </a:bodyPr>
          <a:lstStyle/>
          <a:p>
            <a:pPr marL="0" indent="0">
              <a:buNone/>
            </a:pPr>
            <a:r>
              <a:rPr lang="en-US" b="1" dirty="0"/>
              <a:t>First Python Program</a:t>
            </a:r>
          </a:p>
          <a:p>
            <a:pPr marL="457200" lvl="1" indent="0">
              <a:buNone/>
            </a:pPr>
            <a:r>
              <a:rPr lang="en-US" dirty="0">
                <a:solidFill>
                  <a:srgbClr val="3333FF"/>
                </a:solidFill>
              </a:rPr>
              <a:t>print("Hello Python World")</a:t>
            </a:r>
          </a:p>
          <a:p>
            <a:pPr marL="457200" lvl="1" indent="0">
              <a:buNone/>
            </a:pPr>
            <a:endParaRPr lang="en-US" dirty="0"/>
          </a:p>
          <a:p>
            <a:pPr marL="0" indent="0">
              <a:buNone/>
            </a:pPr>
            <a:r>
              <a:rPr lang="en-US" b="1" dirty="0"/>
              <a:t>Python Identifiers</a:t>
            </a:r>
          </a:p>
          <a:p>
            <a:pPr lvl="1"/>
            <a:r>
              <a:rPr lang="en-US" dirty="0"/>
              <a:t>A Python identifier is a name used to identify a variable, function, class, module or other object. An identifier starts with a letter A to Z or a to z or an underscore (_) followed by zero or more letters, underscores and digits (0 to 9).</a:t>
            </a:r>
          </a:p>
          <a:p>
            <a:pPr marL="457200" lvl="1" indent="0">
              <a:buNone/>
            </a:pPr>
            <a:endParaRPr lang="en-US" dirty="0"/>
          </a:p>
          <a:p>
            <a:pPr lvl="1"/>
            <a:r>
              <a:rPr lang="en-US" dirty="0"/>
              <a:t>Python does not allow punctuation characters such as @, $, and % within identifiers. Python is a case sensitive programming language. Thus, </a:t>
            </a:r>
            <a:r>
              <a:rPr lang="en-US" b="1" dirty="0"/>
              <a:t>Manpower</a:t>
            </a:r>
            <a:r>
              <a:rPr lang="en-US" dirty="0"/>
              <a:t> and </a:t>
            </a:r>
            <a:r>
              <a:rPr lang="en-US" b="1" dirty="0"/>
              <a:t>manpower</a:t>
            </a:r>
            <a:r>
              <a:rPr lang="en-US" dirty="0"/>
              <a:t> are two different identifiers in Python.</a:t>
            </a:r>
          </a:p>
          <a:p>
            <a:pPr marL="0" indent="0">
              <a:buNone/>
            </a:pPr>
            <a:endParaRPr lang="en-US" dirty="0"/>
          </a:p>
        </p:txBody>
      </p:sp>
    </p:spTree>
    <p:extLst>
      <p:ext uri="{BB962C8B-B14F-4D97-AF65-F5344CB8AC3E}">
        <p14:creationId xmlns:p14="http://schemas.microsoft.com/office/powerpoint/2010/main" val="279352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7C1F2-767A-915F-7DF7-75385F0B330E}"/>
            </a:ext>
          </a:extLst>
        </p:cNvPr>
        <p:cNvGrpSpPr/>
        <p:nvPr/>
      </p:nvGrpSpPr>
      <p:grpSpPr>
        <a:xfrm>
          <a:off x="0" y="0"/>
          <a:ext cx="0" cy="0"/>
          <a:chOff x="0" y="0"/>
          <a:chExt cx="0" cy="0"/>
        </a:xfrm>
      </p:grpSpPr>
      <p:sp>
        <p:nvSpPr>
          <p:cNvPr id="2" name="AutoShape 2" descr="200+ Ultimate Tech Quiz Questions To Boost Your Brain Power">
            <a:extLst>
              <a:ext uri="{FF2B5EF4-FFF2-40B4-BE49-F238E27FC236}">
                <a16:creationId xmlns:a16="http://schemas.microsoft.com/office/drawing/2014/main" id="{E71DB26A-77F7-7909-F0F7-EA8CA7214D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C0100714-6CF6-3651-BE50-2B09BEC3D9AE}"/>
              </a:ext>
            </a:extLst>
          </p:cNvPr>
          <p:cNvPicPr>
            <a:picLocks noChangeAspect="1"/>
          </p:cNvPicPr>
          <p:nvPr/>
        </p:nvPicPr>
        <p:blipFill>
          <a:blip r:embed="rId2"/>
          <a:stretch>
            <a:fillRect/>
          </a:stretch>
        </p:blipFill>
        <p:spPr>
          <a:xfrm>
            <a:off x="2005568" y="382554"/>
            <a:ext cx="8180863" cy="6120883"/>
          </a:xfrm>
          <a:prstGeom prst="rect">
            <a:avLst/>
          </a:prstGeom>
        </p:spPr>
      </p:pic>
    </p:spTree>
    <p:extLst>
      <p:ext uri="{BB962C8B-B14F-4D97-AF65-F5344CB8AC3E}">
        <p14:creationId xmlns:p14="http://schemas.microsoft.com/office/powerpoint/2010/main" val="325371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8899DA-D9B0-E8E9-0CB5-F294820258BC}"/>
              </a:ext>
            </a:extLst>
          </p:cNvPr>
          <p:cNvSpPr txBox="1"/>
          <p:nvPr/>
        </p:nvSpPr>
        <p:spPr>
          <a:xfrm>
            <a:off x="1611864" y="800602"/>
            <a:ext cx="6097554" cy="2246769"/>
          </a:xfrm>
          <a:prstGeom prst="rect">
            <a:avLst/>
          </a:prstGeom>
          <a:noFill/>
        </p:spPr>
        <p:txBody>
          <a:bodyPr wrap="square">
            <a:spAutoFit/>
          </a:bodyPr>
          <a:lstStyle/>
          <a:p>
            <a:pPr>
              <a:buNone/>
            </a:pPr>
            <a:r>
              <a:rPr lang="en-US" sz="2800" b="1" dirty="0"/>
              <a:t>1. Who is the creator of Python?</a:t>
            </a:r>
          </a:p>
          <a:p>
            <a:pPr lvl="1"/>
            <a:r>
              <a:rPr lang="en-US" sz="2800" dirty="0"/>
              <a:t>A) Dennis Ritchie</a:t>
            </a:r>
            <a:br>
              <a:rPr lang="en-US" sz="2800" dirty="0"/>
            </a:br>
            <a:r>
              <a:rPr lang="en-US" sz="2800" dirty="0"/>
              <a:t>B) James Gosling</a:t>
            </a:r>
            <a:br>
              <a:rPr lang="en-US" sz="2800" dirty="0"/>
            </a:br>
            <a:r>
              <a:rPr lang="en-US" sz="2800" dirty="0"/>
              <a:t>C) Guido van Rossum</a:t>
            </a:r>
            <a:br>
              <a:rPr lang="en-US" sz="2800" dirty="0"/>
            </a:br>
            <a:r>
              <a:rPr lang="en-US" sz="2800" dirty="0"/>
              <a:t>D) Bjarne Stroustrup</a:t>
            </a:r>
          </a:p>
        </p:txBody>
      </p:sp>
      <p:sp>
        <p:nvSpPr>
          <p:cNvPr id="5" name="TextBox 4">
            <a:extLst>
              <a:ext uri="{FF2B5EF4-FFF2-40B4-BE49-F238E27FC236}">
                <a16:creationId xmlns:a16="http://schemas.microsoft.com/office/drawing/2014/main" id="{9BD9A8B2-678A-56A4-6194-1D78E6976B24}"/>
              </a:ext>
            </a:extLst>
          </p:cNvPr>
          <p:cNvSpPr txBox="1"/>
          <p:nvPr/>
        </p:nvSpPr>
        <p:spPr>
          <a:xfrm>
            <a:off x="1807807" y="4012363"/>
            <a:ext cx="9594202" cy="1384995"/>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C</a:t>
            </a:r>
            <a:br>
              <a:rPr lang="en-US" sz="2800" dirty="0">
                <a:solidFill>
                  <a:srgbClr val="00B050"/>
                </a:solidFill>
              </a:rPr>
            </a:br>
            <a:r>
              <a:rPr lang="en-US" sz="2800" b="1" dirty="0">
                <a:solidFill>
                  <a:srgbClr val="00B050"/>
                </a:solidFill>
              </a:rPr>
              <a:t>Explanation:</a:t>
            </a:r>
            <a:r>
              <a:rPr lang="en-US" sz="2800" dirty="0">
                <a:solidFill>
                  <a:srgbClr val="00B050"/>
                </a:solidFill>
              </a:rPr>
              <a:t> Python was created by Guido van Rossum in the late 1980s and released in 1991.</a:t>
            </a:r>
          </a:p>
        </p:txBody>
      </p:sp>
    </p:spTree>
    <p:extLst>
      <p:ext uri="{BB962C8B-B14F-4D97-AF65-F5344CB8AC3E}">
        <p14:creationId xmlns:p14="http://schemas.microsoft.com/office/powerpoint/2010/main" val="2005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B9F064-00E3-BF3F-0CE9-F4CA39D4E528}"/>
              </a:ext>
            </a:extLst>
          </p:cNvPr>
          <p:cNvSpPr txBox="1"/>
          <p:nvPr/>
        </p:nvSpPr>
        <p:spPr>
          <a:xfrm>
            <a:off x="93306" y="331239"/>
            <a:ext cx="6097554" cy="369332"/>
          </a:xfrm>
          <a:prstGeom prst="rect">
            <a:avLst/>
          </a:prstGeom>
          <a:noFill/>
        </p:spPr>
        <p:txBody>
          <a:bodyPr wrap="square">
            <a:spAutoFit/>
          </a:bodyPr>
          <a:lstStyle/>
          <a:p>
            <a:r>
              <a:rPr lang="en-US" b="1" dirty="0"/>
              <a:t>Learning Objectives:</a:t>
            </a:r>
          </a:p>
        </p:txBody>
      </p:sp>
      <p:sp>
        <p:nvSpPr>
          <p:cNvPr id="10" name="TextBox 9">
            <a:extLst>
              <a:ext uri="{FF2B5EF4-FFF2-40B4-BE49-F238E27FC236}">
                <a16:creationId xmlns:a16="http://schemas.microsoft.com/office/drawing/2014/main" id="{5738ED64-E620-749A-0EF4-F57D9B6A7AFB}"/>
              </a:ext>
            </a:extLst>
          </p:cNvPr>
          <p:cNvSpPr txBox="1"/>
          <p:nvPr/>
        </p:nvSpPr>
        <p:spPr>
          <a:xfrm>
            <a:off x="486066" y="1158849"/>
            <a:ext cx="6097554" cy="3693319"/>
          </a:xfrm>
          <a:prstGeom prst="rect">
            <a:avLst/>
          </a:prstGeom>
          <a:noFill/>
        </p:spPr>
        <p:txBody>
          <a:bodyPr wrap="square">
            <a:spAutoFit/>
          </a:bodyPr>
          <a:lstStyle/>
          <a:p>
            <a:pPr marL="285750" indent="-285750">
              <a:buFont typeface="Wingdings" panose="05000000000000000000" pitchFamily="2" charset="2"/>
              <a:buChar char="Ø"/>
            </a:pPr>
            <a:r>
              <a:rPr lang="en-US" dirty="0"/>
              <a:t>Introduction to Python </a:t>
            </a:r>
          </a:p>
          <a:p>
            <a:pPr marL="285750" indent="-285750">
              <a:buFont typeface="Wingdings" panose="05000000000000000000" pitchFamily="2" charset="2"/>
              <a:buChar char="Ø"/>
            </a:pPr>
            <a:r>
              <a:rPr lang="en-US" dirty="0"/>
              <a:t>Functions </a:t>
            </a:r>
          </a:p>
          <a:p>
            <a:pPr marL="285750" indent="-285750">
              <a:buFont typeface="Wingdings" panose="05000000000000000000" pitchFamily="2" charset="2"/>
              <a:buChar char="Ø"/>
            </a:pPr>
            <a:r>
              <a:rPr lang="en-US" dirty="0"/>
              <a:t>Iterables and Conditional Statement </a:t>
            </a:r>
          </a:p>
          <a:p>
            <a:pPr marL="285750" indent="-285750">
              <a:buFont typeface="Wingdings" panose="05000000000000000000" pitchFamily="2" charset="2"/>
              <a:buChar char="Ø"/>
            </a:pPr>
            <a:r>
              <a:rPr lang="en-US" dirty="0"/>
              <a:t>Modules </a:t>
            </a:r>
          </a:p>
          <a:p>
            <a:pPr marL="285750" indent="-285750">
              <a:buFont typeface="Wingdings" panose="05000000000000000000" pitchFamily="2" charset="2"/>
              <a:buChar char="Ø"/>
            </a:pPr>
            <a:r>
              <a:rPr lang="en-US" dirty="0"/>
              <a:t>Python Strings  </a:t>
            </a:r>
          </a:p>
          <a:p>
            <a:pPr marL="285750" indent="-285750">
              <a:buFont typeface="Wingdings" panose="05000000000000000000" pitchFamily="2" charset="2"/>
              <a:buChar char="Ø"/>
            </a:pPr>
            <a:r>
              <a:rPr lang="en-US" dirty="0"/>
              <a:t>Python Dates and Times </a:t>
            </a:r>
          </a:p>
          <a:p>
            <a:pPr marL="285750" indent="-285750">
              <a:buFont typeface="Wingdings" panose="05000000000000000000" pitchFamily="2" charset="2"/>
              <a:buChar char="Ø"/>
            </a:pPr>
            <a:r>
              <a:rPr lang="en-US" dirty="0"/>
              <a:t>Math </a:t>
            </a:r>
          </a:p>
          <a:p>
            <a:pPr marL="285750" indent="-285750">
              <a:buFont typeface="Wingdings" panose="05000000000000000000" pitchFamily="2" charset="2"/>
              <a:buChar char="Ø"/>
            </a:pPr>
            <a:r>
              <a:rPr lang="en-US" dirty="0"/>
              <a:t>File Processing </a:t>
            </a:r>
          </a:p>
          <a:p>
            <a:pPr marL="285750" indent="-285750">
              <a:buFont typeface="Wingdings" panose="05000000000000000000" pitchFamily="2" charset="2"/>
              <a:buChar char="Ø"/>
            </a:pPr>
            <a:r>
              <a:rPr lang="en-US" dirty="0"/>
              <a:t>Exception Handling </a:t>
            </a:r>
          </a:p>
          <a:p>
            <a:pPr marL="285750" indent="-285750">
              <a:buFont typeface="Wingdings" panose="05000000000000000000" pitchFamily="2" charset="2"/>
              <a:buChar char="Ø"/>
            </a:pPr>
            <a:r>
              <a:rPr lang="en-US" dirty="0"/>
              <a:t>OOPS in Python </a:t>
            </a:r>
          </a:p>
          <a:p>
            <a:pPr marL="285750" indent="-285750">
              <a:buFont typeface="Wingdings" panose="05000000000000000000" pitchFamily="2" charset="2"/>
              <a:buChar char="Ø"/>
            </a:pPr>
            <a:r>
              <a:rPr lang="en-US" dirty="0"/>
              <a:t>Playing with Data </a:t>
            </a:r>
          </a:p>
          <a:p>
            <a:pPr marL="285750" indent="-285750">
              <a:buFont typeface="Wingdings" panose="05000000000000000000" pitchFamily="2" charset="2"/>
              <a:buChar char="Ø"/>
            </a:pPr>
            <a:r>
              <a:rPr lang="en-US" dirty="0"/>
              <a:t>NumPy, Pandas, </a:t>
            </a:r>
            <a:r>
              <a:rPr lang="en-US" dirty="0" err="1"/>
              <a:t>Matplotlib,Seaborn</a:t>
            </a:r>
            <a:endParaRPr lang="en-US" dirty="0"/>
          </a:p>
          <a:p>
            <a:pPr marL="285750" indent="-285750">
              <a:buFont typeface="Wingdings" panose="05000000000000000000" pitchFamily="2" charset="2"/>
              <a:buChar char="Ø"/>
            </a:pPr>
            <a:r>
              <a:rPr lang="en-US" dirty="0"/>
              <a:t>Data Analysis Using Statistical Models</a:t>
            </a:r>
          </a:p>
        </p:txBody>
      </p:sp>
      <p:pic>
        <p:nvPicPr>
          <p:cNvPr id="14" name="Picture 13">
            <a:extLst>
              <a:ext uri="{FF2B5EF4-FFF2-40B4-BE49-F238E27FC236}">
                <a16:creationId xmlns:a16="http://schemas.microsoft.com/office/drawing/2014/main" id="{5E6E2DFF-F1E3-0591-8E9A-90B89F4C4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066" y="1072206"/>
            <a:ext cx="6097554" cy="4626945"/>
          </a:xfrm>
          <a:prstGeom prst="rect">
            <a:avLst/>
          </a:prstGeom>
        </p:spPr>
      </p:pic>
      <p:sp>
        <p:nvSpPr>
          <p:cNvPr id="2" name="TextBox 1">
            <a:extLst>
              <a:ext uri="{FF2B5EF4-FFF2-40B4-BE49-F238E27FC236}">
                <a16:creationId xmlns:a16="http://schemas.microsoft.com/office/drawing/2014/main" id="{31C73736-3295-38B6-824B-6A2662481262}"/>
              </a:ext>
            </a:extLst>
          </p:cNvPr>
          <p:cNvSpPr txBox="1"/>
          <p:nvPr/>
        </p:nvSpPr>
        <p:spPr>
          <a:xfrm>
            <a:off x="3489649" y="6286470"/>
            <a:ext cx="6120880" cy="369332"/>
          </a:xfrm>
          <a:prstGeom prst="rect">
            <a:avLst/>
          </a:prstGeom>
          <a:noFill/>
        </p:spPr>
        <p:txBody>
          <a:bodyPr wrap="square">
            <a:spAutoFit/>
          </a:bodyPr>
          <a:lstStyle/>
          <a:p>
            <a:r>
              <a:rPr lang="en-US" dirty="0">
                <a:hlinkClick r:id="rId3"/>
              </a:rPr>
              <a:t>https://www.anaconda.com/download</a:t>
            </a:r>
            <a:endParaRPr lang="en-US" dirty="0"/>
          </a:p>
        </p:txBody>
      </p:sp>
    </p:spTree>
    <p:extLst>
      <p:ext uri="{BB962C8B-B14F-4D97-AF65-F5344CB8AC3E}">
        <p14:creationId xmlns:p14="http://schemas.microsoft.com/office/powerpoint/2010/main" val="1150089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71044-F6BF-ECC8-A84E-ECB8DC6E8E85}"/>
              </a:ext>
            </a:extLst>
          </p:cNvPr>
          <p:cNvSpPr txBox="1"/>
          <p:nvPr/>
        </p:nvSpPr>
        <p:spPr>
          <a:xfrm>
            <a:off x="1415920" y="519224"/>
            <a:ext cx="10228683" cy="2246769"/>
          </a:xfrm>
          <a:prstGeom prst="rect">
            <a:avLst/>
          </a:prstGeom>
          <a:noFill/>
        </p:spPr>
        <p:txBody>
          <a:bodyPr wrap="square">
            <a:spAutoFit/>
          </a:bodyPr>
          <a:lstStyle/>
          <a:p>
            <a:pPr>
              <a:buNone/>
            </a:pPr>
            <a:r>
              <a:rPr lang="en-US" sz="2800" b="1" dirty="0"/>
              <a:t>2. Which of the following is not a feature of Python?</a:t>
            </a:r>
          </a:p>
          <a:p>
            <a:pPr lvl="1"/>
            <a:r>
              <a:rPr lang="en-US" sz="2800" dirty="0"/>
              <a:t>A) Interpreted language</a:t>
            </a:r>
            <a:br>
              <a:rPr lang="en-US" sz="2800" dirty="0"/>
            </a:br>
            <a:r>
              <a:rPr lang="en-US" sz="2800" dirty="0"/>
              <a:t>B) Object-Oriented</a:t>
            </a:r>
            <a:br>
              <a:rPr lang="en-US" sz="2800" dirty="0"/>
            </a:br>
            <a:r>
              <a:rPr lang="en-US" sz="2800" dirty="0"/>
              <a:t>C) Platform Dependent</a:t>
            </a:r>
            <a:br>
              <a:rPr lang="en-US" sz="2800" dirty="0"/>
            </a:br>
            <a:r>
              <a:rPr lang="en-US" sz="2800" dirty="0"/>
              <a:t>D) High-level language</a:t>
            </a:r>
          </a:p>
        </p:txBody>
      </p:sp>
      <p:sp>
        <p:nvSpPr>
          <p:cNvPr id="5" name="TextBox 4">
            <a:extLst>
              <a:ext uri="{FF2B5EF4-FFF2-40B4-BE49-F238E27FC236}">
                <a16:creationId xmlns:a16="http://schemas.microsoft.com/office/drawing/2014/main" id="{BC06271B-E18D-7668-8F44-785514CD8697}"/>
              </a:ext>
            </a:extLst>
          </p:cNvPr>
          <p:cNvSpPr txBox="1"/>
          <p:nvPr/>
        </p:nvSpPr>
        <p:spPr>
          <a:xfrm>
            <a:off x="1630524" y="3870945"/>
            <a:ext cx="9734161" cy="954107"/>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C</a:t>
            </a:r>
            <a:br>
              <a:rPr lang="en-US" sz="2800" dirty="0">
                <a:solidFill>
                  <a:srgbClr val="00B050"/>
                </a:solidFill>
              </a:rPr>
            </a:br>
            <a:r>
              <a:rPr lang="en-US" sz="2800" b="1" dirty="0">
                <a:solidFill>
                  <a:srgbClr val="00B050"/>
                </a:solidFill>
              </a:rPr>
              <a:t>Explanation:</a:t>
            </a:r>
            <a:r>
              <a:rPr lang="en-US" sz="2800" dirty="0">
                <a:solidFill>
                  <a:srgbClr val="00B050"/>
                </a:solidFill>
              </a:rPr>
              <a:t> Python is </a:t>
            </a:r>
            <a:r>
              <a:rPr lang="en-US" sz="2800" b="1" dirty="0">
                <a:solidFill>
                  <a:srgbClr val="00B050"/>
                </a:solidFill>
              </a:rPr>
              <a:t>platform independent</a:t>
            </a:r>
            <a:r>
              <a:rPr lang="en-US" sz="2800" dirty="0">
                <a:solidFill>
                  <a:srgbClr val="00B050"/>
                </a:solidFill>
              </a:rPr>
              <a:t>, not dependent.</a:t>
            </a:r>
          </a:p>
        </p:txBody>
      </p:sp>
    </p:spTree>
    <p:extLst>
      <p:ext uri="{BB962C8B-B14F-4D97-AF65-F5344CB8AC3E}">
        <p14:creationId xmlns:p14="http://schemas.microsoft.com/office/powerpoint/2010/main" val="24918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B5AD09-5F1F-BDDB-EDEF-491527E18F0D}"/>
              </a:ext>
            </a:extLst>
          </p:cNvPr>
          <p:cNvSpPr txBox="1"/>
          <p:nvPr/>
        </p:nvSpPr>
        <p:spPr>
          <a:xfrm>
            <a:off x="1080017" y="313950"/>
            <a:ext cx="8381223" cy="2246769"/>
          </a:xfrm>
          <a:prstGeom prst="rect">
            <a:avLst/>
          </a:prstGeom>
          <a:noFill/>
        </p:spPr>
        <p:txBody>
          <a:bodyPr wrap="square">
            <a:spAutoFit/>
          </a:bodyPr>
          <a:lstStyle/>
          <a:p>
            <a:pPr>
              <a:buNone/>
            </a:pPr>
            <a:r>
              <a:rPr lang="en-US" sz="2800" b="1" dirty="0"/>
              <a:t>3. Python is often called:</a:t>
            </a:r>
          </a:p>
          <a:p>
            <a:pPr lvl="1"/>
            <a:r>
              <a:rPr lang="en-US" sz="2800" dirty="0"/>
              <a:t>A) Strongly typed &amp; compiled</a:t>
            </a:r>
            <a:br>
              <a:rPr lang="en-US" sz="2800" dirty="0"/>
            </a:br>
            <a:r>
              <a:rPr lang="en-US" sz="2800" dirty="0"/>
              <a:t>B) Weakly typed &amp; compiled</a:t>
            </a:r>
            <a:br>
              <a:rPr lang="en-US" sz="2800" dirty="0"/>
            </a:br>
            <a:r>
              <a:rPr lang="en-US" sz="2800" dirty="0"/>
              <a:t>C) Interpreted and dynamically typed</a:t>
            </a:r>
            <a:br>
              <a:rPr lang="en-US" sz="2800" dirty="0"/>
            </a:br>
            <a:r>
              <a:rPr lang="en-US" sz="2800" dirty="0"/>
              <a:t>D) Statically typed and compiled</a:t>
            </a:r>
          </a:p>
        </p:txBody>
      </p:sp>
      <p:sp>
        <p:nvSpPr>
          <p:cNvPr id="5" name="TextBox 4">
            <a:extLst>
              <a:ext uri="{FF2B5EF4-FFF2-40B4-BE49-F238E27FC236}">
                <a16:creationId xmlns:a16="http://schemas.microsoft.com/office/drawing/2014/main" id="{B7384C5B-D868-56A3-6013-0A63064E07C7}"/>
              </a:ext>
            </a:extLst>
          </p:cNvPr>
          <p:cNvSpPr txBox="1"/>
          <p:nvPr/>
        </p:nvSpPr>
        <p:spPr>
          <a:xfrm>
            <a:off x="1341275" y="3604784"/>
            <a:ext cx="10228683" cy="954107"/>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C</a:t>
            </a:r>
            <a:br>
              <a:rPr lang="en-US" sz="2800" dirty="0">
                <a:solidFill>
                  <a:srgbClr val="00B050"/>
                </a:solidFill>
              </a:rPr>
            </a:br>
            <a:r>
              <a:rPr lang="en-US" sz="2800" b="1" dirty="0">
                <a:solidFill>
                  <a:srgbClr val="00B050"/>
                </a:solidFill>
              </a:rPr>
              <a:t>Explanation:</a:t>
            </a:r>
            <a:r>
              <a:rPr lang="en-US" sz="2800" dirty="0">
                <a:solidFill>
                  <a:srgbClr val="00B050"/>
                </a:solidFill>
              </a:rPr>
              <a:t> Python is </a:t>
            </a:r>
            <a:r>
              <a:rPr lang="en-US" sz="2800" b="1" dirty="0">
                <a:solidFill>
                  <a:srgbClr val="00B050"/>
                </a:solidFill>
              </a:rPr>
              <a:t>interpreted</a:t>
            </a:r>
            <a:r>
              <a:rPr lang="en-US" sz="2800" dirty="0">
                <a:solidFill>
                  <a:srgbClr val="00B050"/>
                </a:solidFill>
              </a:rPr>
              <a:t> and </a:t>
            </a:r>
            <a:r>
              <a:rPr lang="en-US" sz="2800" b="1" dirty="0">
                <a:solidFill>
                  <a:srgbClr val="00B050"/>
                </a:solidFill>
              </a:rPr>
              <a:t>dynamically typed</a:t>
            </a:r>
            <a:r>
              <a:rPr lang="en-US" sz="2800" dirty="0">
                <a:solidFill>
                  <a:srgbClr val="00B050"/>
                </a:solidFill>
              </a:rPr>
              <a:t>.</a:t>
            </a:r>
          </a:p>
        </p:txBody>
      </p:sp>
    </p:spTree>
    <p:extLst>
      <p:ext uri="{BB962C8B-B14F-4D97-AF65-F5344CB8AC3E}">
        <p14:creationId xmlns:p14="http://schemas.microsoft.com/office/powerpoint/2010/main" val="22887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214F72-A5B0-C174-DF3E-FEF3925DAF3B}"/>
              </a:ext>
            </a:extLst>
          </p:cNvPr>
          <p:cNvSpPr txBox="1"/>
          <p:nvPr/>
        </p:nvSpPr>
        <p:spPr>
          <a:xfrm>
            <a:off x="1014704" y="522143"/>
            <a:ext cx="10956472" cy="2246769"/>
          </a:xfrm>
          <a:prstGeom prst="rect">
            <a:avLst/>
          </a:prstGeom>
          <a:noFill/>
        </p:spPr>
        <p:txBody>
          <a:bodyPr wrap="square">
            <a:spAutoFit/>
          </a:bodyPr>
          <a:lstStyle/>
          <a:p>
            <a:pPr>
              <a:buNone/>
            </a:pPr>
            <a:r>
              <a:rPr lang="en-US" sz="2800" b="1" dirty="0"/>
              <a:t>4. Python is widely used in AI and Machine Learning because:</a:t>
            </a:r>
          </a:p>
          <a:p>
            <a:pPr lvl="1"/>
            <a:r>
              <a:rPr lang="en-US" sz="2800" dirty="0"/>
              <a:t>A) It is slow compared to C</a:t>
            </a:r>
            <a:br>
              <a:rPr lang="en-US" sz="2800" dirty="0"/>
            </a:br>
            <a:r>
              <a:rPr lang="en-US" sz="2800" dirty="0"/>
              <a:t>B) It has vast libraries and easy syntax</a:t>
            </a:r>
            <a:br>
              <a:rPr lang="en-US" sz="2800" dirty="0"/>
            </a:br>
            <a:r>
              <a:rPr lang="en-US" sz="2800" dirty="0"/>
              <a:t>C) It does not support OOP</a:t>
            </a:r>
            <a:br>
              <a:rPr lang="en-US" sz="2800" dirty="0"/>
            </a:br>
            <a:r>
              <a:rPr lang="en-US" sz="2800" dirty="0"/>
              <a:t>D) It does not need data</a:t>
            </a:r>
          </a:p>
        </p:txBody>
      </p:sp>
      <p:sp>
        <p:nvSpPr>
          <p:cNvPr id="5" name="TextBox 4">
            <a:extLst>
              <a:ext uri="{FF2B5EF4-FFF2-40B4-BE49-F238E27FC236}">
                <a16:creationId xmlns:a16="http://schemas.microsoft.com/office/drawing/2014/main" id="{5383298B-AAF5-A5AC-A126-5C3B900A44FD}"/>
              </a:ext>
            </a:extLst>
          </p:cNvPr>
          <p:cNvSpPr txBox="1"/>
          <p:nvPr/>
        </p:nvSpPr>
        <p:spPr>
          <a:xfrm>
            <a:off x="1191985" y="3853743"/>
            <a:ext cx="10685883" cy="1384995"/>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B</a:t>
            </a:r>
            <a:br>
              <a:rPr lang="en-US" sz="2800" dirty="0">
                <a:solidFill>
                  <a:srgbClr val="00B050"/>
                </a:solidFill>
              </a:rPr>
            </a:br>
            <a:r>
              <a:rPr lang="en-US" sz="2800" b="1" dirty="0">
                <a:solidFill>
                  <a:srgbClr val="00B050"/>
                </a:solidFill>
              </a:rPr>
              <a:t>Explanation:</a:t>
            </a:r>
            <a:r>
              <a:rPr lang="en-US" sz="2800" dirty="0">
                <a:solidFill>
                  <a:srgbClr val="00B050"/>
                </a:solidFill>
              </a:rPr>
              <a:t> Python’s </a:t>
            </a:r>
            <a:r>
              <a:rPr lang="en-US" sz="2800" b="1" dirty="0">
                <a:solidFill>
                  <a:srgbClr val="00B050"/>
                </a:solidFill>
              </a:rPr>
              <a:t>libraries (NumPy, Pandas, TensorFlow, PyTorch)</a:t>
            </a:r>
            <a:r>
              <a:rPr lang="en-US" sz="2800" dirty="0">
                <a:solidFill>
                  <a:srgbClr val="00B050"/>
                </a:solidFill>
              </a:rPr>
              <a:t> and </a:t>
            </a:r>
            <a:r>
              <a:rPr lang="en-US" sz="2800" b="1" dirty="0">
                <a:solidFill>
                  <a:srgbClr val="00B050"/>
                </a:solidFill>
              </a:rPr>
              <a:t>simple syntax</a:t>
            </a:r>
            <a:r>
              <a:rPr lang="en-US" sz="2800" dirty="0">
                <a:solidFill>
                  <a:srgbClr val="00B050"/>
                </a:solidFill>
              </a:rPr>
              <a:t> make it the top choice for AI/ML.</a:t>
            </a:r>
          </a:p>
        </p:txBody>
      </p:sp>
    </p:spTree>
    <p:extLst>
      <p:ext uri="{BB962C8B-B14F-4D97-AF65-F5344CB8AC3E}">
        <p14:creationId xmlns:p14="http://schemas.microsoft.com/office/powerpoint/2010/main" val="37326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ython Data Types | Types of Variables in Python - UseMyNotes">
            <a:extLst>
              <a:ext uri="{FF2B5EF4-FFF2-40B4-BE49-F238E27FC236}">
                <a16:creationId xmlns:a16="http://schemas.microsoft.com/office/drawing/2014/main" id="{1BC5C057-7957-F015-6DA8-9202DBCE9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1" y="718458"/>
            <a:ext cx="10814179" cy="526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120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930D-D166-59B2-3DF2-41392C1E453A}"/>
              </a:ext>
            </a:extLst>
          </p:cNvPr>
          <p:cNvSpPr>
            <a:spLocks noGrp="1"/>
          </p:cNvSpPr>
          <p:nvPr>
            <p:ph type="title"/>
          </p:nvPr>
        </p:nvSpPr>
        <p:spPr>
          <a:xfrm>
            <a:off x="101082" y="160983"/>
            <a:ext cx="10373153" cy="529301"/>
          </a:xfrm>
        </p:spPr>
        <p:txBody>
          <a:bodyPr>
            <a:normAutofit fontScale="90000"/>
          </a:bodyPr>
          <a:lstStyle/>
          <a:p>
            <a:r>
              <a:rPr lang="en-US" sz="3200" b="1" u="sng" dirty="0"/>
              <a:t>Variable and Data Structures</a:t>
            </a:r>
          </a:p>
        </p:txBody>
      </p:sp>
      <p:sp>
        <p:nvSpPr>
          <p:cNvPr id="3" name="Content Placeholder 2">
            <a:extLst>
              <a:ext uri="{FF2B5EF4-FFF2-40B4-BE49-F238E27FC236}">
                <a16:creationId xmlns:a16="http://schemas.microsoft.com/office/drawing/2014/main" id="{39696313-B4C3-E194-BE94-18E9FE6A4DC9}"/>
              </a:ext>
            </a:extLst>
          </p:cNvPr>
          <p:cNvSpPr>
            <a:spLocks noGrp="1"/>
          </p:cNvSpPr>
          <p:nvPr>
            <p:ph idx="1"/>
          </p:nvPr>
        </p:nvSpPr>
        <p:spPr>
          <a:xfrm>
            <a:off x="0" y="1114138"/>
            <a:ext cx="5458408" cy="4120336"/>
          </a:xfrm>
        </p:spPr>
        <p:txBody>
          <a:bodyPr>
            <a:normAutofit fontScale="70000" lnSpcReduction="20000"/>
          </a:bodyPr>
          <a:lstStyle/>
          <a:p>
            <a:pPr marL="0" indent="0">
              <a:buNone/>
            </a:pPr>
            <a:r>
              <a:rPr lang="en-US" dirty="0"/>
              <a:t>In other programming languages like C, C++ and Java, you will need to declare the type of variables but in Python you don’t need to do that. Just type in the variable and when values will be given to it, then it will automatically know whether the value given would be a int, float or char or even a String.</a:t>
            </a:r>
          </a:p>
          <a:p>
            <a:pPr marL="457200" lvl="1" indent="0">
              <a:buNone/>
            </a:pPr>
            <a:endParaRPr lang="en-US" dirty="0"/>
          </a:p>
          <a:p>
            <a:pPr marL="457200" lvl="1" indent="0">
              <a:buNone/>
            </a:pPr>
            <a:r>
              <a:rPr lang="en-US" dirty="0"/>
              <a:t># Python program to declare variables </a:t>
            </a:r>
          </a:p>
          <a:p>
            <a:pPr marL="457200" lvl="1" indent="0">
              <a:buNone/>
            </a:pPr>
            <a:r>
              <a:rPr lang="en-US" dirty="0" err="1">
                <a:solidFill>
                  <a:srgbClr val="3333FF"/>
                </a:solidFill>
              </a:rPr>
              <a:t>myNumber</a:t>
            </a:r>
            <a:r>
              <a:rPr lang="en-US" dirty="0">
                <a:solidFill>
                  <a:srgbClr val="3333FF"/>
                </a:solidFill>
              </a:rPr>
              <a:t> = 3</a:t>
            </a:r>
          </a:p>
          <a:p>
            <a:pPr marL="457200" lvl="1" indent="0">
              <a:buNone/>
            </a:pPr>
            <a:r>
              <a:rPr lang="en-US" dirty="0">
                <a:solidFill>
                  <a:srgbClr val="3333FF"/>
                </a:solidFill>
              </a:rPr>
              <a:t>print(</a:t>
            </a:r>
            <a:r>
              <a:rPr lang="en-US" dirty="0" err="1">
                <a:solidFill>
                  <a:srgbClr val="3333FF"/>
                </a:solidFill>
              </a:rPr>
              <a:t>myNumber</a:t>
            </a:r>
            <a:r>
              <a:rPr lang="en-US" dirty="0">
                <a:solidFill>
                  <a:srgbClr val="3333FF"/>
                </a:solidFill>
              </a:rPr>
              <a:t>) </a:t>
            </a:r>
          </a:p>
          <a:p>
            <a:pPr marL="457200" lvl="1" indent="0">
              <a:buNone/>
            </a:pPr>
            <a:r>
              <a:rPr lang="en-US" dirty="0">
                <a:solidFill>
                  <a:srgbClr val="3333FF"/>
                </a:solidFill>
              </a:rPr>
              <a:t>  </a:t>
            </a:r>
          </a:p>
          <a:p>
            <a:pPr marL="457200" lvl="1" indent="0">
              <a:buNone/>
            </a:pPr>
            <a:r>
              <a:rPr lang="en-US" dirty="0">
                <a:solidFill>
                  <a:srgbClr val="3333FF"/>
                </a:solidFill>
              </a:rPr>
              <a:t>myNumber2 = 4.5</a:t>
            </a:r>
          </a:p>
          <a:p>
            <a:pPr marL="457200" lvl="1" indent="0">
              <a:buNone/>
            </a:pPr>
            <a:r>
              <a:rPr lang="en-US" dirty="0">
                <a:solidFill>
                  <a:srgbClr val="3333FF"/>
                </a:solidFill>
              </a:rPr>
              <a:t>print(myNumber2) </a:t>
            </a:r>
          </a:p>
          <a:p>
            <a:pPr marL="457200" lvl="1" indent="0">
              <a:buNone/>
            </a:pPr>
            <a:r>
              <a:rPr lang="en-US" dirty="0">
                <a:solidFill>
                  <a:srgbClr val="3333FF"/>
                </a:solidFill>
              </a:rPr>
              <a:t>  </a:t>
            </a:r>
          </a:p>
          <a:p>
            <a:pPr marL="457200" lvl="1" indent="0">
              <a:buNone/>
            </a:pPr>
            <a:r>
              <a:rPr lang="en-US" dirty="0" err="1">
                <a:solidFill>
                  <a:srgbClr val="3333FF"/>
                </a:solidFill>
              </a:rPr>
              <a:t>myNumber</a:t>
            </a:r>
            <a:r>
              <a:rPr lang="en-US" dirty="0">
                <a:solidFill>
                  <a:srgbClr val="3333FF"/>
                </a:solidFill>
              </a:rPr>
              <a:t> ="</a:t>
            </a:r>
            <a:r>
              <a:rPr lang="en-US" dirty="0" err="1">
                <a:solidFill>
                  <a:srgbClr val="3333FF"/>
                </a:solidFill>
              </a:rPr>
              <a:t>helloworld</a:t>
            </a:r>
            <a:r>
              <a:rPr lang="en-US" dirty="0">
                <a:solidFill>
                  <a:srgbClr val="3333FF"/>
                </a:solidFill>
              </a:rPr>
              <a:t>"</a:t>
            </a:r>
          </a:p>
          <a:p>
            <a:pPr marL="457200" lvl="1" indent="0">
              <a:buNone/>
            </a:pPr>
            <a:r>
              <a:rPr lang="en-US" dirty="0">
                <a:solidFill>
                  <a:srgbClr val="3333FF"/>
                </a:solidFill>
              </a:rPr>
              <a:t>print(</a:t>
            </a:r>
            <a:r>
              <a:rPr lang="en-US" dirty="0" err="1">
                <a:solidFill>
                  <a:srgbClr val="3333FF"/>
                </a:solidFill>
              </a:rPr>
              <a:t>myNumber</a:t>
            </a:r>
            <a:r>
              <a:rPr lang="en-US" dirty="0"/>
              <a:t>) </a:t>
            </a:r>
          </a:p>
          <a:p>
            <a:pPr marL="457200" lvl="1" indent="0">
              <a:buNone/>
            </a:pPr>
            <a:endParaRPr lang="en-US" dirty="0"/>
          </a:p>
        </p:txBody>
      </p:sp>
      <p:pic>
        <p:nvPicPr>
          <p:cNvPr id="5124" name="Picture 4" descr="Data Types in Python. Determining variable type | by Dhirendra ...">
            <a:extLst>
              <a:ext uri="{FF2B5EF4-FFF2-40B4-BE49-F238E27FC236}">
                <a16:creationId xmlns:a16="http://schemas.microsoft.com/office/drawing/2014/main" id="{45E30815-3A19-F539-97C3-D86160C0A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408" y="160984"/>
            <a:ext cx="6010275" cy="6697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657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562EC-F74C-8EA9-A38C-94B1A87CD493}"/>
              </a:ext>
            </a:extLst>
          </p:cNvPr>
          <p:cNvPicPr>
            <a:picLocks noChangeAspect="1"/>
          </p:cNvPicPr>
          <p:nvPr/>
        </p:nvPicPr>
        <p:blipFill>
          <a:blip r:embed="rId2"/>
          <a:stretch>
            <a:fillRect/>
          </a:stretch>
        </p:blipFill>
        <p:spPr>
          <a:xfrm>
            <a:off x="962025" y="519112"/>
            <a:ext cx="10267950" cy="5819775"/>
          </a:xfrm>
          <a:prstGeom prst="rect">
            <a:avLst/>
          </a:prstGeom>
        </p:spPr>
      </p:pic>
    </p:spTree>
    <p:extLst>
      <p:ext uri="{BB962C8B-B14F-4D97-AF65-F5344CB8AC3E}">
        <p14:creationId xmlns:p14="http://schemas.microsoft.com/office/powerpoint/2010/main" val="295827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3E7641-FB89-EB0F-C561-8836B0BA529B}"/>
              </a:ext>
            </a:extLst>
          </p:cNvPr>
          <p:cNvSpPr txBox="1"/>
          <p:nvPr/>
        </p:nvSpPr>
        <p:spPr>
          <a:xfrm>
            <a:off x="156288" y="461779"/>
            <a:ext cx="5823468" cy="4801314"/>
          </a:xfrm>
          <a:prstGeom prst="rect">
            <a:avLst/>
          </a:prstGeom>
          <a:noFill/>
        </p:spPr>
        <p:txBody>
          <a:bodyPr wrap="square">
            <a:spAutoFit/>
          </a:bodyPr>
          <a:lstStyle/>
          <a:p>
            <a:r>
              <a:rPr lang="en-US" b="1" dirty="0"/>
              <a:t>Learning Outcomes:</a:t>
            </a:r>
            <a:endParaRPr lang="en-US" dirty="0"/>
          </a:p>
          <a:p>
            <a:r>
              <a:rPr lang="en-US" dirty="0"/>
              <a:t>Upon successful completion of this training, participants will be able to:</a:t>
            </a:r>
          </a:p>
          <a:p>
            <a:endParaRPr lang="en-US" dirty="0"/>
          </a:p>
          <a:p>
            <a:pPr marL="285750" indent="-285750">
              <a:buFont typeface="Wingdings" panose="05000000000000000000" pitchFamily="2" charset="2"/>
              <a:buChar char="Ø"/>
            </a:pPr>
            <a:r>
              <a:rPr lang="en-US" dirty="0"/>
              <a:t>Write Basic Python Programs</a:t>
            </a:r>
          </a:p>
          <a:p>
            <a:pPr marL="285750" indent="-285750">
              <a:buFont typeface="Wingdings" panose="05000000000000000000" pitchFamily="2" charset="2"/>
              <a:buChar char="Ø"/>
            </a:pPr>
            <a:r>
              <a:rPr lang="en-US" dirty="0"/>
              <a:t>Manipulate Data Structures</a:t>
            </a:r>
          </a:p>
          <a:p>
            <a:pPr marL="285750" indent="-285750">
              <a:buFont typeface="Wingdings" panose="05000000000000000000" pitchFamily="2" charset="2"/>
              <a:buChar char="Ø"/>
            </a:pPr>
            <a:r>
              <a:rPr lang="en-US" dirty="0"/>
              <a:t>Implement Control Flow Logic</a:t>
            </a:r>
          </a:p>
          <a:p>
            <a:pPr marL="285750" indent="-285750">
              <a:buFont typeface="Wingdings" panose="05000000000000000000" pitchFamily="2" charset="2"/>
              <a:buChar char="Ø"/>
            </a:pPr>
            <a:r>
              <a:rPr lang="en-US" dirty="0"/>
              <a:t>Solve Problems with Functions</a:t>
            </a:r>
          </a:p>
          <a:p>
            <a:pPr marL="285750" indent="-285750">
              <a:buFont typeface="Wingdings" panose="05000000000000000000" pitchFamily="2" charset="2"/>
              <a:buChar char="Ø"/>
            </a:pPr>
            <a:r>
              <a:rPr lang="en-US" dirty="0"/>
              <a:t>Handle Errors and Exceptions</a:t>
            </a:r>
          </a:p>
          <a:p>
            <a:pPr marL="285750" indent="-285750">
              <a:buFont typeface="Wingdings" panose="05000000000000000000" pitchFamily="2" charset="2"/>
              <a:buChar char="Ø"/>
            </a:pPr>
            <a:r>
              <a:rPr lang="en-US" dirty="0"/>
              <a:t>Work with Files</a:t>
            </a:r>
          </a:p>
          <a:p>
            <a:pPr marL="285750" indent="-285750">
              <a:buFont typeface="Wingdings" panose="05000000000000000000" pitchFamily="2" charset="2"/>
              <a:buChar char="Ø"/>
            </a:pPr>
            <a:r>
              <a:rPr lang="en-US" dirty="0"/>
              <a:t>Develop Confidence in Writing Python Code</a:t>
            </a:r>
          </a:p>
          <a:p>
            <a:pPr marL="285750" indent="-285750">
              <a:buFont typeface="Wingdings" panose="05000000000000000000" pitchFamily="2" charset="2"/>
              <a:buChar char="Ø"/>
            </a:pPr>
            <a:r>
              <a:rPr lang="en-US" dirty="0"/>
              <a:t>Collaborate with Other Developers</a:t>
            </a:r>
          </a:p>
          <a:p>
            <a:endParaRPr lang="en-US" dirty="0"/>
          </a:p>
          <a:p>
            <a:pPr marL="285750" indent="-285750">
              <a:buFont typeface="Wingdings" panose="05000000000000000000" pitchFamily="2" charset="2"/>
              <a:buChar char="Ø"/>
            </a:pPr>
            <a:r>
              <a:rPr lang="en-US" dirty="0"/>
              <a:t>Prepare for Intermediate Python Topics: Lay the foundation for exploring</a:t>
            </a:r>
          </a:p>
          <a:p>
            <a:r>
              <a:rPr lang="en-US" dirty="0"/>
              <a:t> more advanced topics such as object-oriented programming, libraries, and frameworks used in Python.</a:t>
            </a:r>
          </a:p>
        </p:txBody>
      </p:sp>
      <p:pic>
        <p:nvPicPr>
          <p:cNvPr id="5" name="Picture 4">
            <a:extLst>
              <a:ext uri="{FF2B5EF4-FFF2-40B4-BE49-F238E27FC236}">
                <a16:creationId xmlns:a16="http://schemas.microsoft.com/office/drawing/2014/main" id="{52478915-753D-EF99-2166-8512E921D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9917"/>
            <a:ext cx="5939712" cy="6260841"/>
          </a:xfrm>
          <a:prstGeom prst="rect">
            <a:avLst/>
          </a:prstGeom>
        </p:spPr>
      </p:pic>
      <p:sp>
        <p:nvSpPr>
          <p:cNvPr id="2" name="TextBox 1">
            <a:extLst>
              <a:ext uri="{FF2B5EF4-FFF2-40B4-BE49-F238E27FC236}">
                <a16:creationId xmlns:a16="http://schemas.microsoft.com/office/drawing/2014/main" id="{ABDA6BD9-FB96-CAAF-44C9-EB103572120D}"/>
              </a:ext>
            </a:extLst>
          </p:cNvPr>
          <p:cNvSpPr txBox="1"/>
          <p:nvPr/>
        </p:nvSpPr>
        <p:spPr>
          <a:xfrm>
            <a:off x="3489649" y="6286470"/>
            <a:ext cx="6120880" cy="369332"/>
          </a:xfrm>
          <a:prstGeom prst="rect">
            <a:avLst/>
          </a:prstGeom>
          <a:noFill/>
        </p:spPr>
        <p:txBody>
          <a:bodyPr wrap="square">
            <a:spAutoFit/>
          </a:bodyPr>
          <a:lstStyle/>
          <a:p>
            <a:r>
              <a:rPr lang="en-US" dirty="0">
                <a:hlinkClick r:id="rId3"/>
              </a:rPr>
              <a:t>https://www.anaconda.com/download</a:t>
            </a:r>
            <a:endParaRPr lang="en-US" dirty="0"/>
          </a:p>
        </p:txBody>
      </p:sp>
    </p:spTree>
    <p:extLst>
      <p:ext uri="{BB962C8B-B14F-4D97-AF65-F5344CB8AC3E}">
        <p14:creationId xmlns:p14="http://schemas.microsoft.com/office/powerpoint/2010/main" val="21276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7030A7-5D63-48FE-9F3E-248ED5ABF44C}"/>
              </a:ext>
            </a:extLst>
          </p:cNvPr>
          <p:cNvSpPr>
            <a:spLocks noGrp="1"/>
          </p:cNvSpPr>
          <p:nvPr>
            <p:ph idx="1"/>
          </p:nvPr>
        </p:nvSpPr>
        <p:spPr>
          <a:xfrm>
            <a:off x="104990" y="496268"/>
            <a:ext cx="11552812" cy="4500978"/>
          </a:xfrm>
        </p:spPr>
        <p:txBody>
          <a:bodyPr>
            <a:normAutofit/>
          </a:bodyPr>
          <a:lstStyle/>
          <a:p>
            <a:pPr marL="0" indent="0">
              <a:buNone/>
            </a:pPr>
            <a:r>
              <a:rPr lang="en-US" sz="2400" dirty="0"/>
              <a:t>Python programming language is one of the most popular programming languages in the world right now. With the ease of access and easier implementations of complex-looking tasks, the Python programing language has made its mark in the IT industry. </a:t>
            </a:r>
          </a:p>
          <a:p>
            <a:pPr marL="0" indent="0">
              <a:buNone/>
            </a:pPr>
            <a:endParaRPr lang="en-US" sz="2400" dirty="0"/>
          </a:p>
          <a:p>
            <a:pPr marL="0" indent="0">
              <a:buNone/>
            </a:pPr>
            <a:r>
              <a:rPr lang="en-US" sz="2400" dirty="0"/>
              <a:t>The scalability of the Python programming language is immense and can be implemented almost in every domain. Data Science has reached another milestone with Python, and the amount of data flowing in each year, Python came as a savior and helped achieve revolutionary developments in the Data Science market.</a:t>
            </a:r>
          </a:p>
          <a:p>
            <a:pPr marL="0" indent="0">
              <a:buNone/>
            </a:pPr>
            <a:endParaRPr lang="en-US" sz="1600" b="1" dirty="0">
              <a:effectLst/>
            </a:endParaRPr>
          </a:p>
          <a:p>
            <a:pPr marL="0" indent="0">
              <a:buNone/>
            </a:pPr>
            <a:r>
              <a:rPr lang="en-US" sz="1600" b="1" i="1" dirty="0">
                <a:solidFill>
                  <a:srgbClr val="0000FF"/>
                </a:solidFill>
                <a:effectLst/>
              </a:rPr>
              <a:t>                                      Getting Started With Python</a:t>
            </a:r>
          </a:p>
          <a:p>
            <a:pPr marL="0" indent="0">
              <a:buNone/>
            </a:pPr>
            <a:endParaRPr lang="en-IN" sz="2400" dirty="0"/>
          </a:p>
        </p:txBody>
      </p:sp>
      <p:pic>
        <p:nvPicPr>
          <p:cNvPr id="5" name="Picture 4">
            <a:extLst>
              <a:ext uri="{FF2B5EF4-FFF2-40B4-BE49-F238E27FC236}">
                <a16:creationId xmlns:a16="http://schemas.microsoft.com/office/drawing/2014/main" id="{CEB4736A-5D6D-4897-9B6D-711CD7CB90F2}"/>
              </a:ext>
            </a:extLst>
          </p:cNvPr>
          <p:cNvPicPr>
            <a:picLocks noChangeAspect="1"/>
          </p:cNvPicPr>
          <p:nvPr/>
        </p:nvPicPr>
        <p:blipFill>
          <a:blip r:embed="rId2"/>
          <a:stretch>
            <a:fillRect/>
          </a:stretch>
        </p:blipFill>
        <p:spPr>
          <a:xfrm>
            <a:off x="4822384" y="4106377"/>
            <a:ext cx="5255581" cy="1966404"/>
          </a:xfrm>
          <a:prstGeom prst="rect">
            <a:avLst/>
          </a:prstGeom>
        </p:spPr>
      </p:pic>
      <p:sp>
        <p:nvSpPr>
          <p:cNvPr id="4" name="TextBox 3">
            <a:extLst>
              <a:ext uri="{FF2B5EF4-FFF2-40B4-BE49-F238E27FC236}">
                <a16:creationId xmlns:a16="http://schemas.microsoft.com/office/drawing/2014/main" id="{EC2E48FF-8157-4802-A761-03EAB1EABAA8}"/>
              </a:ext>
            </a:extLst>
          </p:cNvPr>
          <p:cNvSpPr txBox="1"/>
          <p:nvPr/>
        </p:nvSpPr>
        <p:spPr>
          <a:xfrm>
            <a:off x="2290439" y="5140171"/>
            <a:ext cx="2281561" cy="369332"/>
          </a:xfrm>
          <a:prstGeom prst="rect">
            <a:avLst/>
          </a:prstGeom>
          <a:noFill/>
        </p:spPr>
        <p:txBody>
          <a:bodyPr wrap="square" rtlCol="0">
            <a:spAutoFit/>
          </a:bodyPr>
          <a:lstStyle/>
          <a:p>
            <a:r>
              <a:rPr lang="en-US" dirty="0"/>
              <a:t>      </a:t>
            </a:r>
            <a:r>
              <a:rPr lang="en-US" b="1" i="1" dirty="0">
                <a:solidFill>
                  <a:srgbClr val="0000FF"/>
                </a:solidFill>
              </a:rPr>
              <a:t>Walk Through</a:t>
            </a:r>
          </a:p>
        </p:txBody>
      </p:sp>
      <p:cxnSp>
        <p:nvCxnSpPr>
          <p:cNvPr id="10" name="Connector: Elbow 9">
            <a:extLst>
              <a:ext uri="{FF2B5EF4-FFF2-40B4-BE49-F238E27FC236}">
                <a16:creationId xmlns:a16="http://schemas.microsoft.com/office/drawing/2014/main" id="{F17C8417-6551-4C8D-8A0C-586D92035F72}"/>
              </a:ext>
            </a:extLst>
          </p:cNvPr>
          <p:cNvCxnSpPr>
            <a:cxnSpLocks/>
          </p:cNvCxnSpPr>
          <p:nvPr/>
        </p:nvCxnSpPr>
        <p:spPr>
          <a:xfrm flipV="1">
            <a:off x="4139213" y="4854321"/>
            <a:ext cx="1078637" cy="47051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542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72C9-851A-4794-A2A6-78F719F5F4F7}"/>
              </a:ext>
            </a:extLst>
          </p:cNvPr>
          <p:cNvSpPr>
            <a:spLocks noGrp="1"/>
          </p:cNvSpPr>
          <p:nvPr>
            <p:ph type="title"/>
          </p:nvPr>
        </p:nvSpPr>
        <p:spPr>
          <a:xfrm>
            <a:off x="142039" y="577048"/>
            <a:ext cx="10373153" cy="585927"/>
          </a:xfrm>
        </p:spPr>
        <p:txBody>
          <a:bodyPr>
            <a:normAutofit fontScale="90000"/>
          </a:bodyPr>
          <a:lstStyle/>
          <a:p>
            <a:r>
              <a:rPr lang="en-US" b="1" dirty="0">
                <a:effectLst/>
              </a:rPr>
              <a:t>Python Basics</a:t>
            </a:r>
            <a:br>
              <a:rPr lang="en-US" b="1" dirty="0">
                <a:effectLst/>
              </a:rPr>
            </a:br>
            <a:endParaRPr lang="en-IN" dirty="0"/>
          </a:p>
        </p:txBody>
      </p:sp>
      <p:sp>
        <p:nvSpPr>
          <p:cNvPr id="3" name="Content Placeholder 2">
            <a:extLst>
              <a:ext uri="{FF2B5EF4-FFF2-40B4-BE49-F238E27FC236}">
                <a16:creationId xmlns:a16="http://schemas.microsoft.com/office/drawing/2014/main" id="{5184BD0E-D39B-4120-9FC7-C5BE70C3D397}"/>
              </a:ext>
            </a:extLst>
          </p:cNvPr>
          <p:cNvSpPr>
            <a:spLocks noGrp="1"/>
          </p:cNvSpPr>
          <p:nvPr>
            <p:ph idx="1"/>
          </p:nvPr>
        </p:nvSpPr>
        <p:spPr>
          <a:xfrm>
            <a:off x="301841" y="1042616"/>
            <a:ext cx="11611992" cy="5358184"/>
          </a:xfrm>
        </p:spPr>
        <p:txBody>
          <a:bodyPr>
            <a:normAutofit/>
          </a:bodyPr>
          <a:lstStyle/>
          <a:p>
            <a:pPr marL="0" indent="0">
              <a:buNone/>
            </a:pPr>
            <a:r>
              <a:rPr lang="en-US" sz="1800" dirty="0"/>
              <a:t>After setting up the Python environment, installing suitable IDEs begin learning with the very basics. Even though the basics are pretty similar to any other programming language, but it’s required to learn Python from basics as well to build strong debugging and scripting skills.</a:t>
            </a:r>
            <a:endParaRPr lang="en-IN" sz="1800" dirty="0"/>
          </a:p>
        </p:txBody>
      </p:sp>
      <p:pic>
        <p:nvPicPr>
          <p:cNvPr id="7" name="Picture 6">
            <a:extLst>
              <a:ext uri="{FF2B5EF4-FFF2-40B4-BE49-F238E27FC236}">
                <a16:creationId xmlns:a16="http://schemas.microsoft.com/office/drawing/2014/main" id="{D70CE6FF-D6A2-48A8-BCBC-E988E3FB68D5}"/>
              </a:ext>
            </a:extLst>
          </p:cNvPr>
          <p:cNvPicPr>
            <a:picLocks noChangeAspect="1"/>
          </p:cNvPicPr>
          <p:nvPr/>
        </p:nvPicPr>
        <p:blipFill>
          <a:blip r:embed="rId2"/>
          <a:stretch>
            <a:fillRect/>
          </a:stretch>
        </p:blipFill>
        <p:spPr>
          <a:xfrm>
            <a:off x="301841" y="1961964"/>
            <a:ext cx="6684885" cy="3205995"/>
          </a:xfrm>
          <a:prstGeom prst="rect">
            <a:avLst/>
          </a:prstGeom>
        </p:spPr>
      </p:pic>
      <p:pic>
        <p:nvPicPr>
          <p:cNvPr id="9" name="Picture 8">
            <a:extLst>
              <a:ext uri="{FF2B5EF4-FFF2-40B4-BE49-F238E27FC236}">
                <a16:creationId xmlns:a16="http://schemas.microsoft.com/office/drawing/2014/main" id="{3858A212-7CC4-40E1-9BCA-4F72019B361E}"/>
              </a:ext>
            </a:extLst>
          </p:cNvPr>
          <p:cNvPicPr>
            <a:picLocks noChangeAspect="1"/>
          </p:cNvPicPr>
          <p:nvPr/>
        </p:nvPicPr>
        <p:blipFill>
          <a:blip r:embed="rId3"/>
          <a:stretch>
            <a:fillRect/>
          </a:stretch>
        </p:blipFill>
        <p:spPr>
          <a:xfrm>
            <a:off x="7666147" y="1775534"/>
            <a:ext cx="4173707" cy="4272194"/>
          </a:xfrm>
          <a:prstGeom prst="rect">
            <a:avLst/>
          </a:prstGeom>
        </p:spPr>
      </p:pic>
    </p:spTree>
    <p:extLst>
      <p:ext uri="{BB962C8B-B14F-4D97-AF65-F5344CB8AC3E}">
        <p14:creationId xmlns:p14="http://schemas.microsoft.com/office/powerpoint/2010/main" val="243768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AD87-EE43-46F1-94D5-030AEA0848A1}"/>
              </a:ext>
            </a:extLst>
          </p:cNvPr>
          <p:cNvSpPr>
            <a:spLocks noGrp="1"/>
          </p:cNvSpPr>
          <p:nvPr>
            <p:ph type="title"/>
          </p:nvPr>
        </p:nvSpPr>
        <p:spPr>
          <a:xfrm>
            <a:off x="274134" y="580407"/>
            <a:ext cx="10373153" cy="529301"/>
          </a:xfrm>
        </p:spPr>
        <p:txBody>
          <a:bodyPr>
            <a:noAutofit/>
          </a:bodyPr>
          <a:lstStyle/>
          <a:p>
            <a:r>
              <a:rPr lang="en-US" sz="3600" b="1" dirty="0">
                <a:effectLst/>
              </a:rPr>
              <a:t>Advanced Python Concepts</a:t>
            </a:r>
            <a:br>
              <a:rPr lang="en-US" sz="3600" b="1" dirty="0">
                <a:effectLst/>
              </a:rPr>
            </a:br>
            <a:endParaRPr lang="en-IN" sz="3600" dirty="0"/>
          </a:p>
        </p:txBody>
      </p:sp>
      <p:sp>
        <p:nvSpPr>
          <p:cNvPr id="3" name="Content Placeholder 2">
            <a:extLst>
              <a:ext uri="{FF2B5EF4-FFF2-40B4-BE49-F238E27FC236}">
                <a16:creationId xmlns:a16="http://schemas.microsoft.com/office/drawing/2014/main" id="{A22FBADD-DDCF-473A-B6DF-59C6F1B4D84F}"/>
              </a:ext>
            </a:extLst>
          </p:cNvPr>
          <p:cNvSpPr>
            <a:spLocks noGrp="1"/>
          </p:cNvSpPr>
          <p:nvPr>
            <p:ph idx="1"/>
          </p:nvPr>
        </p:nvSpPr>
        <p:spPr>
          <a:xfrm>
            <a:off x="594804" y="798990"/>
            <a:ext cx="11323063" cy="4685191"/>
          </a:xfrm>
        </p:spPr>
        <p:txBody>
          <a:bodyPr>
            <a:normAutofit/>
          </a:bodyPr>
          <a:lstStyle/>
          <a:p>
            <a:pPr marL="0" indent="0">
              <a:buNone/>
            </a:pPr>
            <a:endParaRPr lang="en-US" sz="2000" dirty="0"/>
          </a:p>
          <a:p>
            <a:pPr marL="0" indent="0">
              <a:buNone/>
            </a:pPr>
            <a:r>
              <a:rPr lang="en-US" sz="2000" dirty="0"/>
              <a:t>Advanced concepts in Python that will give you a clearer perspective on how things are done with Python with advanced Python concepts.</a:t>
            </a:r>
            <a:endParaRPr lang="en-IN" sz="2000" dirty="0"/>
          </a:p>
        </p:txBody>
      </p:sp>
      <p:pic>
        <p:nvPicPr>
          <p:cNvPr id="5" name="Picture 4">
            <a:extLst>
              <a:ext uri="{FF2B5EF4-FFF2-40B4-BE49-F238E27FC236}">
                <a16:creationId xmlns:a16="http://schemas.microsoft.com/office/drawing/2014/main" id="{F765126E-4EEA-42B1-8EEC-E9EF78A00A26}"/>
              </a:ext>
            </a:extLst>
          </p:cNvPr>
          <p:cNvPicPr>
            <a:picLocks noChangeAspect="1"/>
          </p:cNvPicPr>
          <p:nvPr/>
        </p:nvPicPr>
        <p:blipFill>
          <a:blip r:embed="rId2"/>
          <a:stretch>
            <a:fillRect/>
          </a:stretch>
        </p:blipFill>
        <p:spPr>
          <a:xfrm>
            <a:off x="6409678" y="1927979"/>
            <a:ext cx="5363175" cy="3886895"/>
          </a:xfrm>
          <a:prstGeom prst="rect">
            <a:avLst/>
          </a:prstGeom>
        </p:spPr>
      </p:pic>
      <p:pic>
        <p:nvPicPr>
          <p:cNvPr id="7" name="Picture 6">
            <a:extLst>
              <a:ext uri="{FF2B5EF4-FFF2-40B4-BE49-F238E27FC236}">
                <a16:creationId xmlns:a16="http://schemas.microsoft.com/office/drawing/2014/main" id="{1F4E06E8-5A5A-4A67-9D37-A33A7D5B6C90}"/>
              </a:ext>
            </a:extLst>
          </p:cNvPr>
          <p:cNvPicPr>
            <a:picLocks noChangeAspect="1"/>
          </p:cNvPicPr>
          <p:nvPr/>
        </p:nvPicPr>
        <p:blipFill>
          <a:blip r:embed="rId3"/>
          <a:stretch>
            <a:fillRect/>
          </a:stretch>
        </p:blipFill>
        <p:spPr>
          <a:xfrm>
            <a:off x="736568" y="2203372"/>
            <a:ext cx="3142973" cy="2439649"/>
          </a:xfrm>
          <a:prstGeom prst="rect">
            <a:avLst/>
          </a:prstGeom>
        </p:spPr>
      </p:pic>
    </p:spTree>
    <p:extLst>
      <p:ext uri="{BB962C8B-B14F-4D97-AF65-F5344CB8AC3E}">
        <p14:creationId xmlns:p14="http://schemas.microsoft.com/office/powerpoint/2010/main" val="384810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24C50-5EE3-0198-26DC-068994576A9D}"/>
              </a:ext>
            </a:extLst>
          </p:cNvPr>
          <p:cNvPicPr>
            <a:picLocks noChangeAspect="1"/>
          </p:cNvPicPr>
          <p:nvPr/>
        </p:nvPicPr>
        <p:blipFill>
          <a:blip r:embed="rId2"/>
          <a:stretch>
            <a:fillRect/>
          </a:stretch>
        </p:blipFill>
        <p:spPr>
          <a:xfrm>
            <a:off x="447869" y="299253"/>
            <a:ext cx="11476654" cy="6259494"/>
          </a:xfrm>
          <a:prstGeom prst="rect">
            <a:avLst/>
          </a:prstGeom>
        </p:spPr>
      </p:pic>
    </p:spTree>
    <p:extLst>
      <p:ext uri="{BB962C8B-B14F-4D97-AF65-F5344CB8AC3E}">
        <p14:creationId xmlns:p14="http://schemas.microsoft.com/office/powerpoint/2010/main" val="381149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D834F1-2BBC-87ED-F02B-0B60D6D47CD8}"/>
              </a:ext>
            </a:extLst>
          </p:cNvPr>
          <p:cNvSpPr txBox="1"/>
          <p:nvPr/>
        </p:nvSpPr>
        <p:spPr>
          <a:xfrm>
            <a:off x="82422" y="117693"/>
            <a:ext cx="7503366" cy="6463308"/>
          </a:xfrm>
          <a:prstGeom prst="rect">
            <a:avLst/>
          </a:prstGeom>
          <a:noFill/>
        </p:spPr>
        <p:txBody>
          <a:bodyPr wrap="square">
            <a:spAutoFit/>
          </a:bodyPr>
          <a:lstStyle/>
          <a:p>
            <a:r>
              <a:rPr lang="en-US" b="1" dirty="0"/>
              <a:t>Data analysis </a:t>
            </a:r>
            <a:r>
              <a:rPr lang="en-US" dirty="0"/>
              <a:t>using Python involves leveraging the language's extensive libraries and tools to extract insights, clean, manipulate, and visualize data. </a:t>
            </a:r>
            <a:endParaRPr lang="en-US" b="1" dirty="0"/>
          </a:p>
          <a:p>
            <a:endParaRPr lang="en-US" b="1" dirty="0"/>
          </a:p>
          <a:p>
            <a:r>
              <a:rPr lang="en-US" b="1" dirty="0"/>
              <a:t>Types of Data Analysis:</a:t>
            </a:r>
          </a:p>
          <a:p>
            <a:pPr>
              <a:buFont typeface="+mj-lt"/>
              <a:buAutoNum type="arabicPeriod"/>
            </a:pPr>
            <a:r>
              <a:rPr lang="en-US" b="1" dirty="0"/>
              <a:t>Descriptive Analysis</a:t>
            </a:r>
            <a:r>
              <a:rPr lang="en-US" dirty="0"/>
              <a:t>: Describes the features of a dataset, summarizing its main characteristics. Common tools include mean, median, standard deviation, and various visualizations (e.g., histograms).</a:t>
            </a:r>
          </a:p>
          <a:p>
            <a:pPr>
              <a:buFont typeface="+mj-lt"/>
              <a:buAutoNum type="arabicPeriod"/>
            </a:pPr>
            <a:endParaRPr lang="en-US" dirty="0"/>
          </a:p>
          <a:p>
            <a:pPr>
              <a:buFont typeface="+mj-lt"/>
              <a:buAutoNum type="arabicPeriod"/>
            </a:pPr>
            <a:r>
              <a:rPr lang="en-US" b="1" dirty="0"/>
              <a:t>Diagnostic Analysis</a:t>
            </a:r>
            <a:r>
              <a:rPr lang="en-US" dirty="0"/>
              <a:t>: Focuses on understanding why something happened by identifying patterns or relationships in the data. This type of analysis might look for correlations between variables.</a:t>
            </a:r>
          </a:p>
          <a:p>
            <a:pPr>
              <a:buFont typeface="+mj-lt"/>
              <a:buAutoNum type="arabicPeriod"/>
            </a:pPr>
            <a:endParaRPr lang="en-US" dirty="0"/>
          </a:p>
          <a:p>
            <a:pPr>
              <a:buFont typeface="+mj-lt"/>
              <a:buAutoNum type="arabicPeriod"/>
            </a:pPr>
            <a:r>
              <a:rPr lang="en-US" b="1" dirty="0"/>
              <a:t>Predictive Analysis</a:t>
            </a:r>
            <a:r>
              <a:rPr lang="en-US" dirty="0"/>
              <a:t>: Uses historical data to predict future events. Techniques like regression analysis, time-series forecasting, and machine learning models are used to make predictions.</a:t>
            </a:r>
          </a:p>
          <a:p>
            <a:pPr>
              <a:buFont typeface="+mj-lt"/>
              <a:buAutoNum type="arabicPeriod"/>
            </a:pPr>
            <a:endParaRPr lang="en-US" dirty="0"/>
          </a:p>
          <a:p>
            <a:pPr>
              <a:buFont typeface="+mj-lt"/>
              <a:buAutoNum type="arabicPeriod"/>
            </a:pPr>
            <a:r>
              <a:rPr lang="en-US" b="1" dirty="0"/>
              <a:t>Prescriptive Analysis</a:t>
            </a:r>
            <a:r>
              <a:rPr lang="en-US" dirty="0"/>
              <a:t>: Suggests actions that should be taken. It often uses advanced techniques such as optimization algorithms, simulations, and decision analysis to recommend strategies.</a:t>
            </a:r>
          </a:p>
          <a:p>
            <a:pPr>
              <a:buFont typeface="+mj-lt"/>
              <a:buAutoNum type="arabicPeriod"/>
            </a:pPr>
            <a:endParaRPr lang="en-US" dirty="0"/>
          </a:p>
          <a:p>
            <a:pPr>
              <a:buFont typeface="+mj-lt"/>
              <a:buAutoNum type="arabicPeriod"/>
            </a:pPr>
            <a:r>
              <a:rPr lang="en-US" b="1" dirty="0"/>
              <a:t>Inferential Analysis</a:t>
            </a:r>
            <a:r>
              <a:rPr lang="en-US" dirty="0"/>
              <a:t>: Involves making predictions or generalizations about a population based on a sample of data. Statistical tests like t-tests, ANOVA, or chi-square tests are commonly used.</a:t>
            </a:r>
          </a:p>
        </p:txBody>
      </p:sp>
      <p:sp>
        <p:nvSpPr>
          <p:cNvPr id="2" name="AutoShape 2" descr="Data Analysis with Python - GeeksforGeeks">
            <a:extLst>
              <a:ext uri="{FF2B5EF4-FFF2-40B4-BE49-F238E27FC236}">
                <a16:creationId xmlns:a16="http://schemas.microsoft.com/office/drawing/2014/main" id="{5A82FB16-122E-1596-9EDD-48DB6FA8B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F94CBFF-EC26-7DB6-B8E1-8D516F6B943D}"/>
              </a:ext>
            </a:extLst>
          </p:cNvPr>
          <p:cNvPicPr>
            <a:picLocks noChangeAspect="1"/>
          </p:cNvPicPr>
          <p:nvPr/>
        </p:nvPicPr>
        <p:blipFill>
          <a:blip r:embed="rId2"/>
          <a:stretch>
            <a:fillRect/>
          </a:stretch>
        </p:blipFill>
        <p:spPr>
          <a:xfrm>
            <a:off x="7585788" y="914401"/>
            <a:ext cx="4606212" cy="4749282"/>
          </a:xfrm>
          <a:prstGeom prst="rect">
            <a:avLst/>
          </a:prstGeom>
        </p:spPr>
      </p:pic>
    </p:spTree>
    <p:extLst>
      <p:ext uri="{BB962C8B-B14F-4D97-AF65-F5344CB8AC3E}">
        <p14:creationId xmlns:p14="http://schemas.microsoft.com/office/powerpoint/2010/main" val="180358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5293989-1D16-4351-8CDD-8D0AAAD983DC}"/>
              </a:ext>
            </a:extLst>
          </p:cNvPr>
          <p:cNvSpPr>
            <a:spLocks noGrp="1"/>
          </p:cNvSpPr>
          <p:nvPr>
            <p:ph idx="1"/>
          </p:nvPr>
        </p:nvSpPr>
        <p:spPr>
          <a:xfrm>
            <a:off x="1411550" y="1376039"/>
            <a:ext cx="8531441" cy="2492406"/>
          </a:xfrm>
        </p:spPr>
        <p:txBody>
          <a:bodyPr>
            <a:normAutofit/>
          </a:bodyPr>
          <a:lstStyle/>
          <a:p>
            <a:pPr marL="0" indent="0">
              <a:buNone/>
            </a:pPr>
            <a:endParaRPr lang="en-US" sz="4800" b="1" dirty="0">
              <a:solidFill>
                <a:srgbClr val="0000FF"/>
              </a:solidFill>
            </a:endParaRPr>
          </a:p>
          <a:p>
            <a:pPr marL="0" indent="0">
              <a:buNone/>
            </a:pPr>
            <a:r>
              <a:rPr lang="en-US" sz="4800" b="1" dirty="0">
                <a:solidFill>
                  <a:srgbClr val="0000FF"/>
                </a:solidFill>
              </a:rPr>
              <a:t>      </a:t>
            </a:r>
            <a:r>
              <a:rPr lang="en-US" sz="4800" b="1" dirty="0"/>
              <a:t>Jump into Python World !!!! </a:t>
            </a:r>
            <a:endParaRPr lang="en-US" sz="4800" dirty="0"/>
          </a:p>
        </p:txBody>
      </p:sp>
      <p:pic>
        <p:nvPicPr>
          <p:cNvPr id="3" name="Graphic 2" descr="Bullseye">
            <a:extLst>
              <a:ext uri="{FF2B5EF4-FFF2-40B4-BE49-F238E27FC236}">
                <a16:creationId xmlns:a16="http://schemas.microsoft.com/office/drawing/2014/main" id="{B90BFD54-E99F-458C-891A-A3F37B5FAB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6085" y="3304713"/>
            <a:ext cx="1848035" cy="1535837"/>
          </a:xfrm>
          <a:prstGeom prst="rect">
            <a:avLst/>
          </a:prstGeom>
          <a:effectLst>
            <a:outerShdw blurRad="50800" dist="38100" dir="13500000" algn="br" rotWithShape="0">
              <a:prstClr val="black">
                <a:alpha val="40000"/>
              </a:prstClr>
            </a:outerShdw>
          </a:effectLst>
          <a:scene3d>
            <a:camera prst="obliqueTopLeft"/>
            <a:lightRig rig="threePt" dir="t"/>
          </a:scene3d>
        </p:spPr>
      </p:pic>
    </p:spTree>
    <p:extLst>
      <p:ext uri="{BB962C8B-B14F-4D97-AF65-F5344CB8AC3E}">
        <p14:creationId xmlns:p14="http://schemas.microsoft.com/office/powerpoint/2010/main" val="3279334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1669</TotalTime>
  <Words>1273</Words>
  <Application>Microsoft Office PowerPoint</Application>
  <PresentationFormat>Widescreen</PresentationFormat>
  <Paragraphs>111</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 Narrow</vt:lpstr>
      <vt:lpstr>Arial</vt:lpstr>
      <vt:lpstr>Calibri</vt:lpstr>
      <vt:lpstr>Calibri Light</vt:lpstr>
      <vt:lpstr>Google Sans</vt:lpstr>
      <vt:lpstr>Wingdings</vt:lpstr>
      <vt:lpstr>Office Theme</vt:lpstr>
      <vt:lpstr>Python…… Explore to Data World </vt:lpstr>
      <vt:lpstr>PowerPoint Presentation</vt:lpstr>
      <vt:lpstr>PowerPoint Presentation</vt:lpstr>
      <vt:lpstr>PowerPoint Presentation</vt:lpstr>
      <vt:lpstr>Python Basics </vt:lpstr>
      <vt:lpstr>Advanced Python Concepts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of Python</vt:lpstr>
      <vt:lpstr>Characteristics of Python </vt:lpstr>
      <vt:lpstr>PowerPoint Presentation</vt:lpstr>
      <vt:lpstr>Python - Basic Syntax </vt:lpstr>
      <vt:lpstr>PowerPoint Presentation</vt:lpstr>
      <vt:lpstr>PowerPoint Presentation</vt:lpstr>
      <vt:lpstr>PowerPoint Presentation</vt:lpstr>
      <vt:lpstr>PowerPoint Presentation</vt:lpstr>
      <vt:lpstr>PowerPoint Presentation</vt:lpstr>
      <vt:lpstr>PowerPoint Presentation</vt:lpstr>
      <vt:lpstr>Variable and Data Structures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Explore to Data World</dc:title>
  <dc:creator>leno</dc:creator>
  <cp:lastModifiedBy>PowerBI</cp:lastModifiedBy>
  <cp:revision>100</cp:revision>
  <dcterms:created xsi:type="dcterms:W3CDTF">2023-01-13T02:32:07Z</dcterms:created>
  <dcterms:modified xsi:type="dcterms:W3CDTF">2025-09-14T06:55:44Z</dcterms:modified>
</cp:coreProperties>
</file>